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87" r:id="rId3"/>
    <p:sldId id="258" r:id="rId4"/>
    <p:sldId id="278" r:id="rId5"/>
    <p:sldId id="259" r:id="rId6"/>
    <p:sldId id="279" r:id="rId7"/>
    <p:sldId id="281" r:id="rId8"/>
    <p:sldId id="261" r:id="rId9"/>
    <p:sldId id="282" r:id="rId10"/>
    <p:sldId id="262" r:id="rId11"/>
    <p:sldId id="264" r:id="rId12"/>
    <p:sldId id="265" r:id="rId13"/>
    <p:sldId id="266" r:id="rId14"/>
    <p:sldId id="284" r:id="rId15"/>
    <p:sldId id="267" r:id="rId16"/>
    <p:sldId id="268" r:id="rId17"/>
    <p:sldId id="285" r:id="rId18"/>
    <p:sldId id="289" r:id="rId19"/>
    <p:sldId id="288" r:id="rId20"/>
    <p:sldId id="270" r:id="rId21"/>
    <p:sldId id="271" r:id="rId22"/>
    <p:sldId id="290" r:id="rId23"/>
    <p:sldId id="272" r:id="rId24"/>
    <p:sldId id="273" r:id="rId25"/>
    <p:sldId id="291" r:id="rId26"/>
    <p:sldId id="292" r:id="rId27"/>
    <p:sldId id="293" r:id="rId28"/>
    <p:sldId id="295" r:id="rId29"/>
    <p:sldId id="296" r:id="rId3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730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433A1-BEFB-41F4-A452-B4214DB69399}" type="datetimeFigureOut">
              <a:rPr lang="pt-PT" smtClean="0"/>
              <a:pPr/>
              <a:t>28-06-2011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099EE-BDF1-4553-97C1-72382761360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1B7-BBD9-41C6-BE8D-8EE8DCF9EAE7}" type="datetimeFigureOut">
              <a:rPr lang="pt-PT" smtClean="0"/>
              <a:pPr/>
              <a:t>28-06-2011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AC5-EF26-46B1-82DE-CA361731FE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1B7-BBD9-41C6-BE8D-8EE8DCF9EAE7}" type="datetimeFigureOut">
              <a:rPr lang="pt-PT" smtClean="0"/>
              <a:pPr/>
              <a:t>28-06-2011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AC5-EF26-46B1-82DE-CA361731FE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1B7-BBD9-41C6-BE8D-8EE8DCF9EAE7}" type="datetimeFigureOut">
              <a:rPr lang="pt-PT" smtClean="0"/>
              <a:pPr/>
              <a:t>28-06-2011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AC5-EF26-46B1-82DE-CA361731FE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1B7-BBD9-41C6-BE8D-8EE8DCF9EAE7}" type="datetimeFigureOut">
              <a:rPr lang="pt-PT" smtClean="0"/>
              <a:pPr/>
              <a:t>28-06-2011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AC5-EF26-46B1-82DE-CA361731FE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1B7-BBD9-41C6-BE8D-8EE8DCF9EAE7}" type="datetimeFigureOut">
              <a:rPr lang="pt-PT" smtClean="0"/>
              <a:pPr/>
              <a:t>28-06-2011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AC5-EF26-46B1-82DE-CA361731FE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1B7-BBD9-41C6-BE8D-8EE8DCF9EAE7}" type="datetimeFigureOut">
              <a:rPr lang="pt-PT" smtClean="0"/>
              <a:pPr/>
              <a:t>28-06-2011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AC5-EF26-46B1-82DE-CA361731FE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1B7-BBD9-41C6-BE8D-8EE8DCF9EAE7}" type="datetimeFigureOut">
              <a:rPr lang="pt-PT" smtClean="0"/>
              <a:pPr/>
              <a:t>28-06-2011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AC5-EF26-46B1-82DE-CA361731FE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1B7-BBD9-41C6-BE8D-8EE8DCF9EAE7}" type="datetimeFigureOut">
              <a:rPr lang="pt-PT" smtClean="0"/>
              <a:pPr/>
              <a:t>28-06-2011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AC5-EF26-46B1-82DE-CA361731FE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1B7-BBD9-41C6-BE8D-8EE8DCF9EAE7}" type="datetimeFigureOut">
              <a:rPr lang="pt-PT" smtClean="0"/>
              <a:pPr/>
              <a:t>28-06-2011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AC5-EF26-46B1-82DE-CA361731FE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1B7-BBD9-41C6-BE8D-8EE8DCF9EAE7}" type="datetimeFigureOut">
              <a:rPr lang="pt-PT" smtClean="0"/>
              <a:pPr/>
              <a:t>28-06-2011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AC5-EF26-46B1-82DE-CA361731FE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1B7-BBD9-41C6-BE8D-8EE8DCF9EAE7}" type="datetimeFigureOut">
              <a:rPr lang="pt-PT" smtClean="0"/>
              <a:pPr/>
              <a:t>28-06-2011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0DEAC5-EF26-46B1-82DE-CA361731FEA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1421B7-BBD9-41C6-BE8D-8EE8DCF9EAE7}" type="datetimeFigureOut">
              <a:rPr lang="pt-PT" smtClean="0"/>
              <a:pPr/>
              <a:t>28-06-2011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0DEAC5-EF26-46B1-82DE-CA361731FEA4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ervas marinh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054235" cy="6858000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6660232" y="4869160"/>
            <a:ext cx="223224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0" lang="pt-PT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Ana Moreira</a:t>
            </a: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Carlos Campos</a:t>
            </a: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Fernando Proença</a:t>
            </a: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Marisa Amaral</a:t>
            </a: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Junho 2011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35896" y="1124744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Acção de Formação: “</a:t>
            </a:r>
            <a:r>
              <a:rPr kumimoji="0" lang="pt-P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LABoratório</a:t>
            </a: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Oceano – A Escola e as Ciências dos Oceanos: Conservação e Sustentabilidade dos Ecossistemas Costeiros e Marinhos”</a:t>
            </a:r>
            <a:endParaRPr kumimoji="0" lang="pt-P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47864" y="2924944"/>
            <a:ext cx="5616624" cy="1631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0" lang="pt-PT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Monitorização no transecto CFF2 (praia de Faro) no âmbito do programa de Voluntariado Ambiental para a Água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484784"/>
            <a:ext cx="7643866" cy="180020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449263">
              <a:buNone/>
            </a:pPr>
            <a:r>
              <a:rPr lang="pt-PT" sz="2800" b="1" dirty="0" smtClean="0"/>
              <a:t>Planificação didáctica</a:t>
            </a:r>
          </a:p>
          <a:p>
            <a:pPr marL="449263">
              <a:buFontTx/>
              <a:buChar char="-"/>
            </a:pPr>
            <a:r>
              <a:rPr lang="pt-PT" sz="2400" dirty="0" smtClean="0"/>
              <a:t>Sustentabilidade na Terra</a:t>
            </a:r>
          </a:p>
          <a:p>
            <a:pPr marL="449263">
              <a:buFontTx/>
              <a:buChar char="-"/>
            </a:pPr>
            <a:r>
              <a:rPr lang="pt-PT" sz="2400" dirty="0" smtClean="0"/>
              <a:t>Avaliação do estado ecológico dos ecossistemas marinhos</a:t>
            </a:r>
          </a:p>
          <a:p>
            <a:pPr marL="628650" indent="-1588">
              <a:buNone/>
            </a:pPr>
            <a:endParaRPr lang="pt-PT" sz="2000" dirty="0" smtClean="0"/>
          </a:p>
          <a:p>
            <a:pPr marL="452438" indent="-1588">
              <a:buNone/>
            </a:pPr>
            <a:endParaRPr lang="pt-PT" sz="2000" b="1" dirty="0" smtClean="0"/>
          </a:p>
        </p:txBody>
      </p:sp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539552" y="908720"/>
            <a:ext cx="6048672" cy="720080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t-PT" sz="3200" b="1" u="sng" dirty="0" smtClean="0">
                <a:solidFill>
                  <a:schemeClr val="accent1">
                    <a:lumMod val="75000"/>
                  </a:schemeClr>
                </a:solidFill>
              </a:rPr>
              <a:t>Metodologia</a:t>
            </a:r>
            <a:endParaRPr kumimoji="0" lang="pt-PT" sz="2400" b="0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539552" y="3429000"/>
            <a:ext cx="7632848" cy="3024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vert="horz">
            <a:normAutofit/>
          </a:bodyPr>
          <a:lstStyle/>
          <a:p>
            <a:pPr marL="449263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Actividades: </a:t>
            </a:r>
          </a:p>
          <a:p>
            <a:pPr marL="449263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Diálogo orientado</a:t>
            </a:r>
          </a:p>
          <a:p>
            <a:pPr marL="449263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Exploração de apresentações electrónicas</a:t>
            </a:r>
          </a:p>
          <a:p>
            <a:pPr marL="449263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Construção do </a:t>
            </a:r>
            <a:r>
              <a:rPr kumimoji="0" lang="pt-PT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campo</a:t>
            </a:r>
          </a:p>
          <a:p>
            <a:pPr marL="449263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Saída de campo e trabalho laboratorial</a:t>
            </a:r>
          </a:p>
          <a:p>
            <a:pPr marL="449263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Análise e discussão dos resultados </a:t>
            </a:r>
          </a:p>
          <a:p>
            <a:pPr marL="6286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243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611560" y="1340768"/>
            <a:ext cx="7643866" cy="720080"/>
          </a:xfrm>
        </p:spPr>
        <p:txBody>
          <a:bodyPr>
            <a:normAutofit/>
          </a:bodyPr>
          <a:lstStyle/>
          <a:p>
            <a:pPr marL="82550" indent="-1588">
              <a:buNone/>
            </a:pPr>
            <a:r>
              <a:rPr lang="pt-PT" sz="2800" b="1" dirty="0" smtClean="0"/>
              <a:t>Localização do </a:t>
            </a:r>
            <a:r>
              <a:rPr lang="pt-PT" sz="2800" b="1" dirty="0" err="1" smtClean="0"/>
              <a:t>transecto</a:t>
            </a:r>
            <a:endParaRPr lang="pt-PT" sz="2800" b="1" dirty="0" smtClean="0"/>
          </a:p>
          <a:p>
            <a:pPr marL="452438" indent="-1588">
              <a:buNone/>
            </a:pPr>
            <a:endParaRPr lang="pt-PT" sz="2400" b="1" dirty="0" smtClean="0"/>
          </a:p>
        </p:txBody>
      </p:sp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2" cstate="print"/>
          <a:srcRect l="23746" t="15315" r="1431" b="4576"/>
          <a:stretch>
            <a:fillRect/>
          </a:stretch>
        </p:blipFill>
        <p:spPr bwMode="auto">
          <a:xfrm>
            <a:off x="755576" y="1844824"/>
            <a:ext cx="4896545" cy="294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755576" y="4869160"/>
            <a:ext cx="4968552" cy="1200329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 </a:t>
            </a:r>
            <a:r>
              <a:rPr lang="pt-PT" dirty="0" smtClean="0">
                <a:solidFill>
                  <a:srgbClr val="FF0000"/>
                </a:solidFill>
              </a:rPr>
              <a:t>Coordenadas geográficas dos marcadores:</a:t>
            </a:r>
          </a:p>
          <a:p>
            <a:r>
              <a:rPr lang="pt-PT" dirty="0" smtClean="0"/>
              <a:t> </a:t>
            </a:r>
          </a:p>
          <a:p>
            <a:r>
              <a:rPr lang="pt-PT" b="1" dirty="0" smtClean="0"/>
              <a:t>Ponto 0 m: 37º0´9.84º N; 7º59´8.53ºW</a:t>
            </a:r>
          </a:p>
          <a:p>
            <a:r>
              <a:rPr lang="pt-PT" b="1" dirty="0" smtClean="0"/>
              <a:t>Ponto 25 m: 37º0´9.35ºN; 7º59´7.69ºW</a:t>
            </a:r>
            <a:endParaRPr lang="pt-PT" b="1" dirty="0"/>
          </a:p>
        </p:txBody>
      </p:sp>
      <p:cxnSp>
        <p:nvCxnSpPr>
          <p:cNvPr id="8" name="Conexão recta 7"/>
          <p:cNvCxnSpPr/>
          <p:nvPr/>
        </p:nvCxnSpPr>
        <p:spPr>
          <a:xfrm rot="60000">
            <a:off x="3062312" y="3288733"/>
            <a:ext cx="432048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e Conteúdo 2"/>
          <p:cNvSpPr txBox="1">
            <a:spLocks/>
          </p:cNvSpPr>
          <p:nvPr/>
        </p:nvSpPr>
        <p:spPr>
          <a:xfrm>
            <a:off x="539552" y="764704"/>
            <a:ext cx="7920880" cy="720080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t-PT" sz="3200" b="1" u="sng" dirty="0" smtClean="0">
                <a:solidFill>
                  <a:schemeClr val="accent1">
                    <a:lumMod val="75000"/>
                  </a:schemeClr>
                </a:solidFill>
              </a:rPr>
              <a:t>Descrição das actividades desenvolvidas</a:t>
            </a:r>
            <a:endParaRPr kumimoji="0" lang="pt-PT" sz="2400" b="0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5724128" y="3501008"/>
            <a:ext cx="2592288" cy="1224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Praia de Faro, junto ao cais, com a designação CFF2</a:t>
            </a:r>
          </a:p>
          <a:p>
            <a:pPr marL="45243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052736"/>
            <a:ext cx="8352928" cy="936104"/>
          </a:xfrm>
        </p:spPr>
        <p:txBody>
          <a:bodyPr>
            <a:normAutofit fontScale="40000" lnSpcReduction="20000"/>
          </a:bodyPr>
          <a:lstStyle/>
          <a:p>
            <a:pPr marL="82550" indent="-1588">
              <a:buNone/>
            </a:pPr>
            <a:r>
              <a:rPr lang="pt-PT" sz="8000" b="1" u="sng" dirty="0" smtClean="0">
                <a:solidFill>
                  <a:schemeClr val="accent2">
                    <a:lumMod val="75000"/>
                  </a:schemeClr>
                </a:solidFill>
              </a:rPr>
              <a:t>Actividades prévias à saída de campo</a:t>
            </a:r>
          </a:p>
          <a:p>
            <a:pPr marL="82550" indent="-1588">
              <a:buNone/>
            </a:pPr>
            <a:endParaRPr lang="pt-PT" sz="2800" dirty="0" smtClean="0"/>
          </a:p>
          <a:p>
            <a:pPr marL="82550" indent="-1588">
              <a:buNone/>
            </a:pPr>
            <a:r>
              <a:rPr lang="pt-PT" sz="2800" dirty="0" smtClean="0"/>
              <a:t> </a:t>
            </a:r>
            <a:endParaRPr lang="pt-PT" sz="2000" dirty="0" smtClean="0"/>
          </a:p>
          <a:p>
            <a:pPr marL="452438" indent="-1588">
              <a:buNone/>
            </a:pPr>
            <a:endParaRPr lang="pt-PT" sz="2400" b="1" dirty="0" smtClean="0"/>
          </a:p>
        </p:txBody>
      </p:sp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755576" y="1844824"/>
            <a:ext cx="7848872" cy="3600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Avaliação diagnóstica</a:t>
            </a: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Proposta da visita de estudo</a:t>
            </a: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Comunicação/pedido aos </a:t>
            </a:r>
            <a:r>
              <a:rPr kumimoji="0" lang="pt-P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pt-PT" sz="2800" noProof="0" dirty="0" smtClean="0"/>
              <a:t>E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ducação</a:t>
            </a: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Aquisição, construção e organização de materiais necessários às actividades de campo</a:t>
            </a: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243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 descr="DSC_0384.JPG"/>
          <p:cNvPicPr>
            <a:picLocks noChangeAspect="1"/>
          </p:cNvPicPr>
          <p:nvPr/>
        </p:nvPicPr>
        <p:blipFill>
          <a:blip r:embed="rId2" cstate="print"/>
          <a:srcRect t="78425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611560" y="699536"/>
            <a:ext cx="8064896" cy="857256"/>
          </a:xfrm>
        </p:spPr>
        <p:txBody>
          <a:bodyPr>
            <a:noAutofit/>
          </a:bodyPr>
          <a:lstStyle/>
          <a:p>
            <a:pPr marL="82550" indent="-1588">
              <a:buNone/>
            </a:pPr>
            <a:r>
              <a:rPr lang="pt-PT" sz="3200" b="1" u="sng" dirty="0" smtClean="0">
                <a:solidFill>
                  <a:schemeClr val="accent2">
                    <a:lumMod val="75000"/>
                  </a:schemeClr>
                </a:solidFill>
              </a:rPr>
              <a:t>Actividades no campo</a:t>
            </a:r>
          </a:p>
          <a:p>
            <a:pPr marL="82550" indent="-1588">
              <a:buNone/>
            </a:pPr>
            <a:endParaRPr lang="pt-PT" sz="1400" dirty="0" smtClean="0"/>
          </a:p>
          <a:p>
            <a:pPr marL="82550" indent="-1588">
              <a:buNone/>
            </a:pPr>
            <a:r>
              <a:rPr lang="pt-PT" sz="1400" dirty="0" smtClean="0"/>
              <a:t> </a:t>
            </a:r>
          </a:p>
          <a:p>
            <a:pPr marL="452438" indent="-1588">
              <a:buNone/>
            </a:pPr>
            <a:endParaRPr lang="pt-PT" sz="1600" b="1" dirty="0" smtClean="0"/>
          </a:p>
        </p:txBody>
      </p:sp>
      <p:pic>
        <p:nvPicPr>
          <p:cNvPr id="22530" name="Picture 2" descr="P10118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49" y="2492896"/>
            <a:ext cx="240658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P10118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277" y="4365104"/>
            <a:ext cx="24175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P10118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59565"/>
            <a:ext cx="2592288" cy="168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P1011849"/>
          <p:cNvPicPr>
            <a:picLocks noChangeAspect="1" noChangeArrowheads="1"/>
          </p:cNvPicPr>
          <p:nvPr/>
        </p:nvPicPr>
        <p:blipFill>
          <a:blip r:embed="rId5" cstate="print"/>
          <a:srcRect l="18454" t="24091"/>
          <a:stretch>
            <a:fillRect/>
          </a:stretch>
        </p:blipFill>
        <p:spPr bwMode="auto">
          <a:xfrm>
            <a:off x="5220072" y="3212976"/>
            <a:ext cx="259228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I:\Documentos  Marisa\Actividades\Voluntariado Ambiental\VAAM\Ervas marinhas\Saída de campo na praia de Faro-Ervas Marinhas\P1011863.jpg"/>
          <p:cNvPicPr>
            <a:picLocks noChangeAspect="1" noChangeArrowheads="1"/>
          </p:cNvPicPr>
          <p:nvPr/>
        </p:nvPicPr>
        <p:blipFill>
          <a:blip r:embed="rId6" cstate="print"/>
          <a:srcRect r="28043"/>
          <a:stretch>
            <a:fillRect/>
          </a:stretch>
        </p:blipFill>
        <p:spPr bwMode="auto">
          <a:xfrm rot="20668213">
            <a:off x="6947823" y="4569262"/>
            <a:ext cx="1777697" cy="1852806"/>
          </a:xfrm>
          <a:prstGeom prst="rect">
            <a:avLst/>
          </a:prstGeom>
          <a:noFill/>
        </p:spPr>
      </p:pic>
      <p:pic>
        <p:nvPicPr>
          <p:cNvPr id="8" name="Imagem 7" descr="HPIM1591.JPG"/>
          <p:cNvPicPr>
            <a:picLocks noChangeAspect="1"/>
          </p:cNvPicPr>
          <p:nvPr/>
        </p:nvPicPr>
        <p:blipFill>
          <a:blip r:embed="rId7" cstate="print"/>
          <a:srcRect l="14229" r="27996"/>
          <a:stretch>
            <a:fillRect/>
          </a:stretch>
        </p:blipFill>
        <p:spPr>
          <a:xfrm>
            <a:off x="3131840" y="1440160"/>
            <a:ext cx="2016224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F:\Fotos Saída Ana\DSC_0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3389">
            <a:off x="589159" y="1146938"/>
            <a:ext cx="2444466" cy="1625411"/>
          </a:xfrm>
          <a:prstGeom prst="rect">
            <a:avLst/>
          </a:prstGeom>
          <a:noFill/>
        </p:spPr>
      </p:pic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548680"/>
            <a:ext cx="8064896" cy="857256"/>
          </a:xfrm>
        </p:spPr>
        <p:txBody>
          <a:bodyPr>
            <a:noAutofit/>
          </a:bodyPr>
          <a:lstStyle/>
          <a:p>
            <a:pPr marL="82550" indent="-1588">
              <a:buNone/>
            </a:pPr>
            <a:r>
              <a:rPr lang="pt-PT" sz="3200" b="1" u="sng" dirty="0" smtClean="0">
                <a:solidFill>
                  <a:schemeClr val="accent2">
                    <a:lumMod val="75000"/>
                  </a:schemeClr>
                </a:solidFill>
              </a:rPr>
              <a:t>Actividades no campo</a:t>
            </a:r>
          </a:p>
          <a:p>
            <a:pPr marL="82550" indent="-1588">
              <a:buNone/>
            </a:pPr>
            <a:endParaRPr lang="pt-PT" sz="1400" dirty="0" smtClean="0"/>
          </a:p>
          <a:p>
            <a:pPr marL="82550" indent="-1588">
              <a:buNone/>
            </a:pPr>
            <a:r>
              <a:rPr lang="pt-PT" sz="1400" dirty="0" smtClean="0"/>
              <a:t> </a:t>
            </a:r>
          </a:p>
          <a:p>
            <a:pPr marL="452438" indent="-1588">
              <a:buNone/>
            </a:pPr>
            <a:endParaRPr lang="pt-PT" sz="1600" b="1" dirty="0" smtClean="0"/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5076056" y="5733256"/>
            <a:ext cx="3960440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pt-PT" sz="3200" b="1" dirty="0" smtClean="0">
                <a:solidFill>
                  <a:schemeClr val="accent2">
                    <a:lumMod val="75000"/>
                  </a:schemeClr>
                </a:solidFill>
              </a:rPr>
              <a:t>Alguns percalços…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470" name="Picture 6" descr="F:\Fotos Saída Ana\DSC_0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996952"/>
            <a:ext cx="1675822" cy="2520280"/>
          </a:xfrm>
          <a:prstGeom prst="rect">
            <a:avLst/>
          </a:prstGeom>
          <a:noFill/>
        </p:spPr>
      </p:pic>
      <p:pic>
        <p:nvPicPr>
          <p:cNvPr id="62475" name="Picture 11" descr="F:\Fotos Saída Ana\DSC_0370.JPG"/>
          <p:cNvPicPr>
            <a:picLocks noChangeAspect="1" noChangeArrowheads="1"/>
          </p:cNvPicPr>
          <p:nvPr/>
        </p:nvPicPr>
        <p:blipFill>
          <a:blip r:embed="rId4" cstate="print"/>
          <a:srcRect l="23037" r="14433"/>
          <a:stretch>
            <a:fillRect/>
          </a:stretch>
        </p:blipFill>
        <p:spPr bwMode="auto">
          <a:xfrm>
            <a:off x="3275856" y="2852936"/>
            <a:ext cx="1728192" cy="4005064"/>
          </a:xfrm>
          <a:prstGeom prst="rect">
            <a:avLst/>
          </a:prstGeom>
          <a:noFill/>
        </p:spPr>
      </p:pic>
      <p:pic>
        <p:nvPicPr>
          <p:cNvPr id="62476" name="Picture 12" descr="F:\Fotos Saída Ana\DSC_02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5339">
            <a:off x="3198851" y="1168539"/>
            <a:ext cx="2601093" cy="1582492"/>
          </a:xfrm>
          <a:prstGeom prst="rect">
            <a:avLst/>
          </a:prstGeom>
          <a:noFill/>
        </p:spPr>
      </p:pic>
      <p:pic>
        <p:nvPicPr>
          <p:cNvPr id="62477" name="Picture 13" descr="F:\Fotos Saída Ana\DSC_0293.JPG"/>
          <p:cNvPicPr>
            <a:picLocks noChangeAspect="1" noChangeArrowheads="1"/>
          </p:cNvPicPr>
          <p:nvPr/>
        </p:nvPicPr>
        <p:blipFill>
          <a:blip r:embed="rId6" cstate="print"/>
          <a:srcRect l="5274"/>
          <a:stretch>
            <a:fillRect/>
          </a:stretch>
        </p:blipFill>
        <p:spPr bwMode="auto">
          <a:xfrm rot="239782">
            <a:off x="527672" y="3012881"/>
            <a:ext cx="2586884" cy="1815758"/>
          </a:xfrm>
          <a:prstGeom prst="rect">
            <a:avLst/>
          </a:prstGeom>
          <a:noFill/>
        </p:spPr>
      </p:pic>
      <p:pic>
        <p:nvPicPr>
          <p:cNvPr id="62472" name="Picture 8" descr="F:\Fotos Saída Ana\DSC_04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708920"/>
            <a:ext cx="1897017" cy="2852936"/>
          </a:xfrm>
          <a:prstGeom prst="rect">
            <a:avLst/>
          </a:prstGeom>
          <a:noFill/>
        </p:spPr>
      </p:pic>
      <p:pic>
        <p:nvPicPr>
          <p:cNvPr id="62466" name="Picture 2" descr="F:\Fotos alunos\HPIM1582.JPG"/>
          <p:cNvPicPr>
            <a:picLocks noChangeAspect="1" noChangeArrowheads="1"/>
          </p:cNvPicPr>
          <p:nvPr/>
        </p:nvPicPr>
        <p:blipFill>
          <a:blip r:embed="rId8" cstate="print"/>
          <a:srcRect b="7938"/>
          <a:stretch>
            <a:fillRect/>
          </a:stretch>
        </p:blipFill>
        <p:spPr bwMode="auto">
          <a:xfrm rot="496028">
            <a:off x="6753928" y="487280"/>
            <a:ext cx="1778644" cy="2519084"/>
          </a:xfrm>
          <a:prstGeom prst="rect">
            <a:avLst/>
          </a:prstGeom>
          <a:noFill/>
        </p:spPr>
      </p:pic>
      <p:pic>
        <p:nvPicPr>
          <p:cNvPr id="62468" name="Picture 4" descr="F:\Fotos alunos\HPIM1571.JPG"/>
          <p:cNvPicPr>
            <a:picLocks noChangeAspect="1" noChangeArrowheads="1"/>
          </p:cNvPicPr>
          <p:nvPr/>
        </p:nvPicPr>
        <p:blipFill>
          <a:blip r:embed="rId9" cstate="print"/>
          <a:srcRect l="4382" t="37990" r="16718"/>
          <a:stretch>
            <a:fillRect/>
          </a:stretch>
        </p:blipFill>
        <p:spPr bwMode="auto">
          <a:xfrm>
            <a:off x="539552" y="4941168"/>
            <a:ext cx="2592288" cy="152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836712"/>
            <a:ext cx="8390736" cy="857256"/>
          </a:xfrm>
        </p:spPr>
        <p:txBody>
          <a:bodyPr>
            <a:normAutofit fontScale="55000" lnSpcReduction="20000"/>
          </a:bodyPr>
          <a:lstStyle/>
          <a:p>
            <a:pPr marL="82550" indent="-1588">
              <a:buNone/>
            </a:pPr>
            <a:r>
              <a:rPr lang="pt-PT" sz="5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no laboratório</a:t>
            </a:r>
          </a:p>
          <a:p>
            <a:pPr marL="82550" indent="-1588">
              <a:buNone/>
            </a:pPr>
            <a:endParaRPr lang="pt-PT" sz="2000" dirty="0" smtClean="0"/>
          </a:p>
          <a:p>
            <a:pPr marL="82550" indent="-1588">
              <a:buNone/>
            </a:pPr>
            <a:r>
              <a:rPr lang="pt-PT" sz="2000" dirty="0" smtClean="0"/>
              <a:t> </a:t>
            </a:r>
          </a:p>
          <a:p>
            <a:pPr marL="452438" indent="-1588">
              <a:buNone/>
            </a:pPr>
            <a:endParaRPr lang="pt-PT" sz="2400" b="1" dirty="0" smtClean="0"/>
          </a:p>
        </p:txBody>
      </p:sp>
      <p:pic>
        <p:nvPicPr>
          <p:cNvPr id="23554" name="Picture 2" descr="I:\Documentos  Marisa\Actividades\Voluntariado Ambiental\VAAM\Ervas marinhas\Saída de campo na praia de Faro-Ervas Marinhas\P1011891.jpg"/>
          <p:cNvPicPr>
            <a:picLocks noChangeAspect="1" noChangeArrowheads="1"/>
          </p:cNvPicPr>
          <p:nvPr/>
        </p:nvPicPr>
        <p:blipFill>
          <a:blip r:embed="rId2" cstate="print"/>
          <a:srcRect r="8933"/>
          <a:stretch>
            <a:fillRect/>
          </a:stretch>
        </p:blipFill>
        <p:spPr bwMode="auto">
          <a:xfrm>
            <a:off x="3563888" y="4437112"/>
            <a:ext cx="2592288" cy="2134847"/>
          </a:xfrm>
          <a:prstGeom prst="rect">
            <a:avLst/>
          </a:prstGeom>
          <a:noFill/>
        </p:spPr>
      </p:pic>
      <p:pic>
        <p:nvPicPr>
          <p:cNvPr id="23555" name="Picture 3" descr="HPIM1613"/>
          <p:cNvPicPr>
            <a:picLocks noChangeAspect="1" noChangeArrowheads="1"/>
          </p:cNvPicPr>
          <p:nvPr/>
        </p:nvPicPr>
        <p:blipFill>
          <a:blip r:embed="rId3" cstate="print"/>
          <a:srcRect b="13889"/>
          <a:stretch>
            <a:fillRect/>
          </a:stretch>
        </p:blipFill>
        <p:spPr bwMode="auto">
          <a:xfrm>
            <a:off x="5508104" y="1412776"/>
            <a:ext cx="31683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P10119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30201">
            <a:off x="6106824" y="3683364"/>
            <a:ext cx="2537972" cy="179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PIM1622.JPG"/>
          <p:cNvPicPr>
            <a:picLocks noChangeAspect="1"/>
          </p:cNvPicPr>
          <p:nvPr/>
        </p:nvPicPr>
        <p:blipFill>
          <a:blip r:embed="rId5" cstate="print"/>
          <a:srcRect b="15942"/>
          <a:stretch>
            <a:fillRect/>
          </a:stretch>
        </p:blipFill>
        <p:spPr>
          <a:xfrm>
            <a:off x="467544" y="1412776"/>
            <a:ext cx="4896544" cy="2160240"/>
          </a:xfrm>
          <a:prstGeom prst="rect">
            <a:avLst/>
          </a:prstGeom>
        </p:spPr>
      </p:pic>
      <p:pic>
        <p:nvPicPr>
          <p:cNvPr id="8" name="Imagem 7" descr="HPIM16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645024"/>
            <a:ext cx="2952328" cy="221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755576" y="1340768"/>
            <a:ext cx="4752528" cy="1584176"/>
          </a:xfrm>
        </p:spPr>
        <p:txBody>
          <a:bodyPr>
            <a:noAutofit/>
          </a:bodyPr>
          <a:lstStyle/>
          <a:p>
            <a:pPr marL="82550" indent="-1588">
              <a:buFontTx/>
              <a:buChar char="-"/>
            </a:pPr>
            <a:r>
              <a:rPr lang="pt-PT" sz="2800" dirty="0" smtClean="0"/>
              <a:t>Exposição de trabalhos</a:t>
            </a:r>
          </a:p>
          <a:p>
            <a:pPr marL="82550" indent="-1588">
              <a:buFontTx/>
              <a:buChar char="-"/>
            </a:pPr>
            <a:r>
              <a:rPr lang="pt-PT" sz="2800" dirty="0" smtClean="0"/>
              <a:t>Página Web da escola</a:t>
            </a:r>
          </a:p>
          <a:p>
            <a:pPr marL="82550" indent="-1588">
              <a:buFontTx/>
              <a:buChar char="-"/>
            </a:pPr>
            <a:r>
              <a:rPr lang="pt-PT" sz="2800" b="1" dirty="0" smtClean="0"/>
              <a:t> </a:t>
            </a:r>
            <a:r>
              <a:rPr lang="pt-PT" sz="2800" dirty="0" smtClean="0"/>
              <a:t>Projecto </a:t>
            </a:r>
            <a:r>
              <a:rPr lang="pt-PT" sz="2800" i="1" dirty="0" smtClean="0"/>
              <a:t>Inovar com as TIC</a:t>
            </a:r>
          </a:p>
          <a:p>
            <a:pPr marL="82550" indent="-1588">
              <a:buNone/>
            </a:pPr>
            <a:endParaRPr lang="pt-PT" sz="2800" dirty="0" smtClean="0"/>
          </a:p>
          <a:p>
            <a:pPr marL="82550" indent="-1588">
              <a:buFontTx/>
              <a:buChar char="-"/>
            </a:pPr>
            <a:endParaRPr lang="pt-PT" sz="2000" b="1" dirty="0" smtClean="0"/>
          </a:p>
          <a:p>
            <a:pPr marL="82550" indent="-1588">
              <a:buFontTx/>
              <a:buChar char="-"/>
            </a:pPr>
            <a:endParaRPr lang="pt-PT" sz="2000" b="1" dirty="0" smtClean="0"/>
          </a:p>
          <a:p>
            <a:pPr marL="82550" indent="-1588">
              <a:buNone/>
            </a:pPr>
            <a:endParaRPr lang="pt-PT" sz="2000" b="1" dirty="0" smtClean="0"/>
          </a:p>
          <a:p>
            <a:pPr marL="82550" indent="-1588">
              <a:buNone/>
            </a:pPr>
            <a:endParaRPr lang="pt-PT" sz="2000" dirty="0" smtClean="0"/>
          </a:p>
          <a:p>
            <a:pPr marL="82550" indent="-1588">
              <a:buNone/>
            </a:pPr>
            <a:r>
              <a:rPr lang="pt-PT" sz="2000" dirty="0" smtClean="0"/>
              <a:t> </a:t>
            </a:r>
          </a:p>
          <a:p>
            <a:pPr marL="452438" indent="-1588">
              <a:buNone/>
            </a:pPr>
            <a:endParaRPr lang="pt-PT" sz="2000" b="1" dirty="0" smtClean="0"/>
          </a:p>
        </p:txBody>
      </p:sp>
      <p:pic>
        <p:nvPicPr>
          <p:cNvPr id="4" name="Imagem 3" descr="DSC_0384.JPG"/>
          <p:cNvPicPr>
            <a:picLocks noChangeAspect="1"/>
          </p:cNvPicPr>
          <p:nvPr/>
        </p:nvPicPr>
        <p:blipFill>
          <a:blip r:embed="rId2" cstate="print"/>
          <a:srcRect t="78425"/>
          <a:stretch>
            <a:fillRect/>
          </a:stretch>
        </p:blipFill>
        <p:spPr>
          <a:xfrm>
            <a:off x="0" y="5546299"/>
            <a:ext cx="9144000" cy="1311701"/>
          </a:xfrm>
          <a:prstGeom prst="rect">
            <a:avLst/>
          </a:prstGeom>
        </p:spPr>
      </p:pic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611560" y="836712"/>
            <a:ext cx="8352928" cy="79208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82550" lvl="0" indent="-1588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t-PT" sz="7200" b="1" u="sng" dirty="0" smtClean="0">
                <a:solidFill>
                  <a:schemeClr val="accent1">
                    <a:lumMod val="75000"/>
                  </a:schemeClr>
                </a:solidFill>
              </a:rPr>
              <a:t>Divulgação dos resultados/actividades</a:t>
            </a:r>
            <a:endParaRPr kumimoji="0" lang="pt-PT" sz="2800" b="0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243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1743">
            <a:off x="5283900" y="2652555"/>
            <a:ext cx="3773586" cy="26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 l="805" t="2059"/>
          <a:stretch>
            <a:fillRect/>
          </a:stretch>
        </p:blipFill>
        <p:spPr bwMode="auto">
          <a:xfrm rot="21286438">
            <a:off x="717886" y="3010395"/>
            <a:ext cx="3571407" cy="2497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SC_0384.JPG"/>
          <p:cNvPicPr>
            <a:picLocks noChangeAspect="1"/>
          </p:cNvPicPr>
          <p:nvPr/>
        </p:nvPicPr>
        <p:blipFill>
          <a:blip r:embed="rId2" cstate="print"/>
          <a:srcRect t="78425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pic>
        <p:nvPicPr>
          <p:cNvPr id="9" name="Imagem 8" descr="20110628124734105_0003.tif"/>
          <p:cNvPicPr>
            <a:picLocks noChangeAspect="1"/>
          </p:cNvPicPr>
          <p:nvPr/>
        </p:nvPicPr>
        <p:blipFill>
          <a:blip r:embed="rId3" cstate="print"/>
          <a:srcRect l="33687" b="56300"/>
          <a:stretch>
            <a:fillRect/>
          </a:stretch>
        </p:blipFill>
        <p:spPr>
          <a:xfrm rot="21160723">
            <a:off x="212646" y="1977206"/>
            <a:ext cx="3957286" cy="359055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</p:pic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683568" y="1268760"/>
            <a:ext cx="4752528" cy="720080"/>
          </a:xfrm>
        </p:spPr>
        <p:txBody>
          <a:bodyPr>
            <a:noAutofit/>
          </a:bodyPr>
          <a:lstStyle/>
          <a:p>
            <a:pPr marL="82550" indent="-1588">
              <a:buFontTx/>
              <a:buChar char="-"/>
            </a:pPr>
            <a:r>
              <a:rPr lang="pt-PT" sz="2800" dirty="0" smtClean="0"/>
              <a:t> Opinião dos alunos</a:t>
            </a:r>
          </a:p>
          <a:p>
            <a:pPr marL="82550" indent="-1588">
              <a:buFontTx/>
              <a:buChar char="-"/>
            </a:pPr>
            <a:endParaRPr lang="pt-PT" sz="2000" b="1" dirty="0" smtClean="0"/>
          </a:p>
          <a:p>
            <a:pPr marL="82550" indent="-1588">
              <a:buFontTx/>
              <a:buChar char="-"/>
            </a:pPr>
            <a:endParaRPr lang="pt-PT" sz="2000" b="1" dirty="0" smtClean="0"/>
          </a:p>
          <a:p>
            <a:pPr marL="82550" indent="-1588">
              <a:buNone/>
            </a:pPr>
            <a:endParaRPr lang="pt-PT" sz="2000" b="1" dirty="0" smtClean="0"/>
          </a:p>
          <a:p>
            <a:pPr marL="82550" indent="-1588">
              <a:buNone/>
            </a:pPr>
            <a:endParaRPr lang="pt-PT" sz="2000" dirty="0" smtClean="0"/>
          </a:p>
          <a:p>
            <a:pPr marL="82550" indent="-1588">
              <a:buNone/>
            </a:pPr>
            <a:r>
              <a:rPr lang="pt-PT" sz="2000" dirty="0" smtClean="0"/>
              <a:t> </a:t>
            </a:r>
          </a:p>
          <a:p>
            <a:pPr marL="452438" indent="-1588">
              <a:buNone/>
            </a:pPr>
            <a:endParaRPr lang="pt-PT" sz="2000" b="1" dirty="0" smtClean="0"/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611560" y="836712"/>
            <a:ext cx="8352928" cy="79208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82550" lvl="0" indent="-1588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t-PT" sz="7200" b="1" u="sng" dirty="0" smtClean="0">
                <a:solidFill>
                  <a:schemeClr val="accent1">
                    <a:lumMod val="75000"/>
                  </a:schemeClr>
                </a:solidFill>
              </a:rPr>
              <a:t>Divulgação dos resultados/actividades</a:t>
            </a:r>
            <a:endParaRPr kumimoji="0" lang="pt-PT" sz="2800" b="0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243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m 6" descr="20110628124734105_0001.tif"/>
          <p:cNvPicPr>
            <a:picLocks noChangeAspect="1"/>
          </p:cNvPicPr>
          <p:nvPr/>
        </p:nvPicPr>
        <p:blipFill>
          <a:blip r:embed="rId4" cstate="print"/>
          <a:srcRect l="30720" t="2620" r="8475" b="67730"/>
          <a:stretch>
            <a:fillRect/>
          </a:stretch>
        </p:blipFill>
        <p:spPr>
          <a:xfrm rot="440889">
            <a:off x="4655656" y="1622987"/>
            <a:ext cx="4304667" cy="296492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</p:pic>
      <p:pic>
        <p:nvPicPr>
          <p:cNvPr id="8" name="Imagem 7" descr="20110628124734105_0002.tif"/>
          <p:cNvPicPr>
            <a:picLocks noChangeAspect="1"/>
          </p:cNvPicPr>
          <p:nvPr/>
        </p:nvPicPr>
        <p:blipFill>
          <a:blip r:embed="rId5" cstate="print"/>
          <a:srcRect l="33687" t="4471" r="4026" b="74744"/>
          <a:stretch>
            <a:fillRect/>
          </a:stretch>
        </p:blipFill>
        <p:spPr>
          <a:xfrm rot="21386409">
            <a:off x="3447964" y="4249700"/>
            <a:ext cx="4964218" cy="2339808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503040" y="1988840"/>
            <a:ext cx="8173416" cy="432048"/>
          </a:xfrm>
        </p:spPr>
        <p:txBody>
          <a:bodyPr>
            <a:normAutofit fontScale="25000" lnSpcReduction="20000"/>
          </a:bodyPr>
          <a:lstStyle/>
          <a:p>
            <a:pPr marL="82550" indent="-1588">
              <a:buNone/>
            </a:pPr>
            <a:r>
              <a:rPr lang="pt-PT" sz="7200" b="1" dirty="0" smtClean="0"/>
              <a:t>Tabela  – </a:t>
            </a:r>
            <a:r>
              <a:rPr lang="pt-PT" sz="7200" dirty="0" smtClean="0"/>
              <a:t>Resultados do trabalho de campo e laboratorial sobre a </a:t>
            </a:r>
            <a:r>
              <a:rPr lang="pt-PT" sz="7200" i="1" dirty="0" err="1" smtClean="0"/>
              <a:t>Zostera</a:t>
            </a:r>
            <a:r>
              <a:rPr lang="pt-PT" sz="7200" i="1" dirty="0" smtClean="0"/>
              <a:t> </a:t>
            </a:r>
            <a:r>
              <a:rPr lang="pt-PT" sz="7200" i="1" dirty="0" err="1" smtClean="0"/>
              <a:t>noltii</a:t>
            </a:r>
            <a:endParaRPr lang="pt-PT" sz="7200" dirty="0" smtClean="0"/>
          </a:p>
          <a:p>
            <a:pPr marL="82550" indent="-1588">
              <a:buNone/>
            </a:pPr>
            <a:endParaRPr lang="pt-PT" sz="2400" b="1" dirty="0" smtClean="0"/>
          </a:p>
          <a:p>
            <a:pPr marL="82550" indent="-1588">
              <a:buNone/>
            </a:pPr>
            <a:endParaRPr lang="pt-PT" sz="2000" dirty="0" smtClean="0"/>
          </a:p>
          <a:p>
            <a:pPr marL="82550" indent="-1588">
              <a:buNone/>
            </a:pPr>
            <a:r>
              <a:rPr lang="pt-PT" sz="2000" dirty="0" smtClean="0"/>
              <a:t> </a:t>
            </a:r>
          </a:p>
          <a:p>
            <a:pPr marL="452438" indent="-1588">
              <a:buNone/>
            </a:pPr>
            <a:endParaRPr lang="pt-PT" sz="2400" b="1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1560" y="2420888"/>
          <a:ext cx="7786739" cy="2901311"/>
        </p:xfrm>
        <a:graphic>
          <a:graphicData uri="http://schemas.openxmlformats.org/drawingml/2006/table">
            <a:tbl>
              <a:tblPr/>
              <a:tblGrid>
                <a:gridCol w="1070440"/>
                <a:gridCol w="1070440"/>
                <a:gridCol w="1070440"/>
                <a:gridCol w="963246"/>
                <a:gridCol w="963246"/>
                <a:gridCol w="963246"/>
                <a:gridCol w="963246"/>
                <a:gridCol w="722435"/>
              </a:tblGrid>
              <a:tr h="688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2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Quadrado nº</a:t>
                      </a:r>
                      <a:endParaRPr lang="pt-PT" sz="24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#1</a:t>
                      </a:r>
                      <a:endParaRPr lang="pt-PT" sz="24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#2</a:t>
                      </a:r>
                      <a:endParaRPr lang="pt-PT" sz="24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#3</a:t>
                      </a:r>
                      <a:endParaRPr lang="pt-PT" sz="24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#4</a:t>
                      </a:r>
                      <a:endParaRPr lang="pt-PT" sz="24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#5</a:t>
                      </a:r>
                      <a:endParaRPr lang="pt-PT" sz="24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#6</a:t>
                      </a:r>
                      <a:endParaRPr lang="pt-PT" sz="24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Média</a:t>
                      </a:r>
                      <a:endParaRPr lang="pt-PT" sz="24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753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Cobertura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(%)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90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80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80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95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90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90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87,5</a:t>
                      </a:r>
                      <a:endParaRPr lang="pt-PT" sz="2400" b="1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0167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Comprimento foliar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(cm)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9,8/ 7,5/ 4,5/ 11,3/ 1,3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8,5/ 8,0/ 9,5/ 8,3/ 9,0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10,6/ 11,5/ 8,8/ 6,9/ 7,0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11,5/ 13,0/ 16,0/ 14,0/ 8,5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13/ 12/ 13/ 15/ 20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8,5/ 9,2/ 8,2/ 6,7/ 8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9,97</a:t>
                      </a:r>
                      <a:endParaRPr lang="pt-PT" sz="2400" b="1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3892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Média: 6,88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Média: 8,66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Média: 8,96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Média: 12,6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Média: 14,6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Média: 8,12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42910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611560" y="836712"/>
            <a:ext cx="2808312" cy="648072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1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Resultad0s</a:t>
            </a: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243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www.cienciahoje.pt/files/42/42768.jpg"/>
          <p:cNvPicPr>
            <a:picLocks noChangeAspect="1" noChangeArrowheads="1"/>
          </p:cNvPicPr>
          <p:nvPr/>
        </p:nvPicPr>
        <p:blipFill>
          <a:blip r:embed="rId2" cstate="print"/>
          <a:srcRect t="60513" b="27014"/>
          <a:stretch>
            <a:fillRect/>
          </a:stretch>
        </p:blipFill>
        <p:spPr bwMode="auto">
          <a:xfrm>
            <a:off x="1" y="5877272"/>
            <a:ext cx="9144000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640960" cy="432048"/>
          </a:xfrm>
        </p:spPr>
        <p:txBody>
          <a:bodyPr>
            <a:normAutofit fontScale="25000" lnSpcReduction="20000"/>
          </a:bodyPr>
          <a:lstStyle/>
          <a:p>
            <a:pPr marL="82550" indent="-1588">
              <a:buNone/>
            </a:pPr>
            <a:r>
              <a:rPr lang="pt-PT" sz="7200" b="1" dirty="0" smtClean="0"/>
              <a:t>Tabela  – </a:t>
            </a:r>
            <a:r>
              <a:rPr lang="pt-PT" sz="7200" dirty="0" smtClean="0"/>
              <a:t>Resultados do trabalho de campo e laboratorial sobre a </a:t>
            </a:r>
            <a:r>
              <a:rPr lang="pt-PT" sz="7200" i="1" dirty="0" err="1" smtClean="0"/>
              <a:t>Zostera</a:t>
            </a:r>
            <a:r>
              <a:rPr lang="pt-PT" sz="7200" i="1" dirty="0" smtClean="0"/>
              <a:t> </a:t>
            </a:r>
            <a:r>
              <a:rPr lang="pt-PT" sz="7200" i="1" dirty="0" err="1" smtClean="0"/>
              <a:t>noltii</a:t>
            </a:r>
            <a:r>
              <a:rPr lang="pt-PT" sz="7200" dirty="0" smtClean="0"/>
              <a:t>.</a:t>
            </a:r>
          </a:p>
          <a:p>
            <a:pPr marL="82550" indent="-1588">
              <a:buNone/>
            </a:pPr>
            <a:endParaRPr lang="pt-PT" sz="2400" b="1" dirty="0" smtClean="0"/>
          </a:p>
          <a:p>
            <a:pPr marL="82550" indent="-1588">
              <a:buNone/>
            </a:pPr>
            <a:endParaRPr lang="pt-PT" sz="2000" dirty="0" smtClean="0"/>
          </a:p>
          <a:p>
            <a:pPr marL="82550" indent="-1588">
              <a:buNone/>
            </a:pPr>
            <a:r>
              <a:rPr lang="pt-PT" sz="2000" dirty="0" smtClean="0"/>
              <a:t> </a:t>
            </a:r>
          </a:p>
          <a:p>
            <a:pPr marL="452438" indent="-1588">
              <a:buNone/>
            </a:pPr>
            <a:endParaRPr lang="pt-PT" sz="2400" b="1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01685" y="1941392"/>
          <a:ext cx="7786739" cy="3503832"/>
        </p:xfrm>
        <a:graphic>
          <a:graphicData uri="http://schemas.openxmlformats.org/drawingml/2006/table">
            <a:tbl>
              <a:tblPr/>
              <a:tblGrid>
                <a:gridCol w="1070440"/>
                <a:gridCol w="1070440"/>
                <a:gridCol w="1070440"/>
                <a:gridCol w="963246"/>
                <a:gridCol w="963246"/>
                <a:gridCol w="963246"/>
                <a:gridCol w="963246"/>
                <a:gridCol w="722435"/>
              </a:tblGrid>
              <a:tr h="688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2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Quadrado nº</a:t>
                      </a:r>
                      <a:endParaRPr lang="pt-PT" sz="24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#1</a:t>
                      </a:r>
                      <a:endParaRPr lang="pt-PT" sz="24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#2</a:t>
                      </a:r>
                      <a:endParaRPr lang="pt-PT" sz="24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#3</a:t>
                      </a:r>
                      <a:endParaRPr lang="pt-PT" sz="24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#4</a:t>
                      </a:r>
                      <a:endParaRPr lang="pt-PT" sz="24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#5</a:t>
                      </a:r>
                      <a:endParaRPr lang="pt-PT" sz="24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#6</a:t>
                      </a:r>
                      <a:endParaRPr lang="pt-PT" sz="24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Média</a:t>
                      </a:r>
                      <a:endParaRPr lang="pt-PT" sz="24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903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Nº de rebentos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62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65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46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65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65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60,5</a:t>
                      </a:r>
                      <a:endParaRPr lang="pt-PT" sz="2400" b="1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903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Peso seco da biomassa aérea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(g)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0,68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0,57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0,51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1,30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1,21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0,48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0,79</a:t>
                      </a:r>
                      <a:endParaRPr lang="pt-PT" sz="2400" b="1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903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Peso seco da biomassa subterrânea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(g)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2,85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3,35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1,59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2,04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2,01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1,59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2,24</a:t>
                      </a:r>
                      <a:endParaRPr lang="pt-PT" sz="2400" b="1" dirty="0">
                        <a:latin typeface="Times New Roman"/>
                        <a:ea typeface="Times New Roman"/>
                      </a:endParaRPr>
                    </a:p>
                  </a:txBody>
                  <a:tcPr marL="63826" marR="63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42910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539552" y="908720"/>
            <a:ext cx="3168352" cy="72008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1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Resultad0s</a:t>
            </a: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243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3490" name="Picture 2" descr="http://www.cienciahoje.pt/files/42/42768.jpg"/>
          <p:cNvPicPr>
            <a:picLocks noChangeAspect="1" noChangeArrowheads="1"/>
          </p:cNvPicPr>
          <p:nvPr/>
        </p:nvPicPr>
        <p:blipFill>
          <a:blip r:embed="rId2" cstate="print"/>
          <a:srcRect t="60513" b="27014"/>
          <a:stretch>
            <a:fillRect/>
          </a:stretch>
        </p:blipFill>
        <p:spPr bwMode="auto">
          <a:xfrm>
            <a:off x="1" y="5949280"/>
            <a:ext cx="9144000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07704" y="836712"/>
            <a:ext cx="2376264" cy="648072"/>
          </a:xfrm>
        </p:spPr>
        <p:txBody>
          <a:bodyPr>
            <a:normAutofit/>
          </a:bodyPr>
          <a:lstStyle/>
          <a:p>
            <a:pPr marL="0" indent="15875">
              <a:buNone/>
            </a:pPr>
            <a:r>
              <a:rPr lang="pt-PT" sz="3200" b="1" u="sng" dirty="0" smtClean="0">
                <a:solidFill>
                  <a:srgbClr val="0070C0"/>
                </a:solidFill>
              </a:rPr>
              <a:t>Índice</a:t>
            </a:r>
          </a:p>
        </p:txBody>
      </p:sp>
      <p:pic>
        <p:nvPicPr>
          <p:cNvPr id="39938" name="Picture 2" descr="http://4.bp.blogspot.com/_jLSRWJ2nnNc/TQT3-lhkK4I/AAAAAAAAABU/2oR9d0kX3Vo/s1600/pradarias+3.jpg"/>
          <p:cNvPicPr>
            <a:picLocks noChangeAspect="1" noChangeArrowheads="1"/>
          </p:cNvPicPr>
          <p:nvPr/>
        </p:nvPicPr>
        <p:blipFill>
          <a:blip r:embed="rId2" cstate="print"/>
          <a:srcRect l="48902" r="18948"/>
          <a:stretch>
            <a:fillRect/>
          </a:stretch>
        </p:blipFill>
        <p:spPr bwMode="auto">
          <a:xfrm>
            <a:off x="0" y="0"/>
            <a:ext cx="1475656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979712" y="1484784"/>
            <a:ext cx="2952328" cy="13542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1588"/>
            <a:r>
              <a:rPr lang="pt-PT" sz="1600" dirty="0" smtClean="0">
                <a:latin typeface="Arial Black" pitchFamily="34" charset="0"/>
              </a:rPr>
              <a:t> </a:t>
            </a:r>
            <a:r>
              <a:rPr lang="pt-P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Introdução</a:t>
            </a:r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indent="1588">
              <a:buFont typeface="Arial" pitchFamily="34" charset="0"/>
              <a:buChar char="•"/>
            </a:pPr>
            <a:r>
              <a:rPr lang="pt-PT" b="1" dirty="0" smtClean="0">
                <a:latin typeface="Arial Black" pitchFamily="34" charset="0"/>
              </a:rPr>
              <a:t> Âmbito  </a:t>
            </a:r>
            <a:endParaRPr lang="pt-PT" b="1" dirty="0">
              <a:latin typeface="Arial Black" pitchFamily="34" charset="0"/>
            </a:endParaRPr>
          </a:p>
          <a:p>
            <a:pPr indent="1588">
              <a:buFont typeface="Arial" pitchFamily="34" charset="0"/>
              <a:buChar char="•"/>
            </a:pPr>
            <a:r>
              <a:rPr lang="pt-PT" b="1" dirty="0" smtClean="0">
                <a:latin typeface="Arial Black" pitchFamily="34" charset="0"/>
              </a:rPr>
              <a:t> Intervenientes</a:t>
            </a:r>
            <a:endParaRPr lang="pt-PT" b="1" dirty="0">
              <a:latin typeface="Arial Black" pitchFamily="34" charset="0"/>
            </a:endParaRPr>
          </a:p>
          <a:p>
            <a:pPr indent="1588">
              <a:buFont typeface="Arial" pitchFamily="34" charset="0"/>
              <a:buChar char="•"/>
            </a:pPr>
            <a:r>
              <a:rPr lang="pt-PT" b="1" dirty="0" smtClean="0">
                <a:latin typeface="Arial Black" pitchFamily="34" charset="0"/>
              </a:rPr>
              <a:t> Objectivos</a:t>
            </a:r>
            <a:endParaRPr lang="pt-PT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5076056" y="980728"/>
            <a:ext cx="3888432" cy="23391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Arial Black" pitchFamily="34" charset="0"/>
              </a:rPr>
              <a:t> </a:t>
            </a:r>
            <a:r>
              <a:rPr lang="pt-PT" sz="2800" dirty="0" smtClean="0">
                <a:solidFill>
                  <a:srgbClr val="C00000"/>
                </a:solidFill>
                <a:latin typeface="Arial Black" pitchFamily="34" charset="0"/>
              </a:rPr>
              <a:t>2. Enquadramento teórico</a:t>
            </a:r>
            <a:endParaRPr lang="pt-PT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PT" dirty="0" err="1" smtClean="0">
                <a:solidFill>
                  <a:srgbClr val="C00000"/>
                </a:solidFill>
                <a:latin typeface="Arial Black" pitchFamily="34" charset="0"/>
              </a:rPr>
              <a:t>Directiva-Quadro</a:t>
            </a:r>
            <a:r>
              <a:rPr lang="pt-PT" dirty="0" smtClean="0">
                <a:solidFill>
                  <a:srgbClr val="C00000"/>
                </a:solidFill>
                <a:latin typeface="Arial Black" pitchFamily="34" charset="0"/>
              </a:rPr>
              <a:t> da Água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>
                <a:solidFill>
                  <a:srgbClr val="C00000"/>
                </a:solidFill>
                <a:latin typeface="Arial Black" pitchFamily="34" charset="0"/>
              </a:rPr>
              <a:t> Ervas marinhas como </a:t>
            </a:r>
            <a:r>
              <a:rPr lang="pt-PT" dirty="0" err="1" smtClean="0">
                <a:solidFill>
                  <a:srgbClr val="C00000"/>
                </a:solidFill>
                <a:latin typeface="Arial Black" pitchFamily="34" charset="0"/>
              </a:rPr>
              <a:t>bioindicadores</a:t>
            </a:r>
            <a:endParaRPr lang="pt-PT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PT" dirty="0" smtClean="0">
                <a:solidFill>
                  <a:srgbClr val="C00000"/>
                </a:solidFill>
                <a:latin typeface="Arial Black" pitchFamily="34" charset="0"/>
              </a:rPr>
              <a:t> Caracterização do ecossistema em estudo</a:t>
            </a:r>
            <a:endParaRPr lang="pt-PT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1691680" y="3501008"/>
            <a:ext cx="3708920" cy="2215991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marL="3175"/>
            <a:r>
              <a:rPr lang="pt-P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t-P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 Metodologia</a:t>
            </a:r>
            <a:endParaRPr lang="pt-PT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175" lvl="1">
              <a:buFont typeface="Arial" pitchFamily="34" charset="0"/>
              <a:buChar char="•"/>
            </a:pPr>
            <a:r>
              <a:rPr lang="pt-PT" dirty="0" smtClean="0">
                <a:solidFill>
                  <a:srgbClr val="002060"/>
                </a:solidFill>
                <a:latin typeface="Arial Black" pitchFamily="34" charset="0"/>
              </a:rPr>
              <a:t>Planificação didáctica</a:t>
            </a:r>
          </a:p>
          <a:p>
            <a:pPr marL="3175" lvl="1">
              <a:buFont typeface="Arial" pitchFamily="34" charset="0"/>
              <a:buChar char="•"/>
            </a:pPr>
            <a:r>
              <a:rPr lang="pt-PT" dirty="0" smtClean="0">
                <a:solidFill>
                  <a:srgbClr val="002060"/>
                </a:solidFill>
                <a:latin typeface="Arial Black" pitchFamily="34" charset="0"/>
              </a:rPr>
              <a:t> Planeamento das actividades</a:t>
            </a:r>
          </a:p>
          <a:p>
            <a:pPr marL="3175" lvl="1">
              <a:buFont typeface="Arial" pitchFamily="34" charset="0"/>
              <a:buChar char="•"/>
            </a:pPr>
            <a:r>
              <a:rPr lang="pt-PT" dirty="0" smtClean="0">
                <a:solidFill>
                  <a:srgbClr val="002060"/>
                </a:solidFill>
                <a:latin typeface="Arial Black" pitchFamily="34" charset="0"/>
              </a:rPr>
              <a:t>Localização do </a:t>
            </a:r>
            <a:r>
              <a:rPr lang="pt-PT" dirty="0" err="1" smtClean="0">
                <a:solidFill>
                  <a:srgbClr val="002060"/>
                </a:solidFill>
                <a:latin typeface="Arial Black" pitchFamily="34" charset="0"/>
              </a:rPr>
              <a:t>transecto</a:t>
            </a:r>
            <a:endParaRPr lang="pt-PT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175" lvl="1">
              <a:buFont typeface="Arial" pitchFamily="34" charset="0"/>
              <a:buChar char="•"/>
            </a:pPr>
            <a:r>
              <a:rPr lang="pt-PT" dirty="0" smtClean="0">
                <a:solidFill>
                  <a:srgbClr val="002060"/>
                </a:solidFill>
                <a:latin typeface="Arial Black" pitchFamily="34" charset="0"/>
              </a:rPr>
              <a:t> Actividades desenvolvidas</a:t>
            </a:r>
          </a:p>
          <a:p>
            <a:pPr marL="3175" lvl="1"/>
            <a:endParaRPr lang="pt-PT" sz="2000" dirty="0" smtClean="0"/>
          </a:p>
        </p:txBody>
      </p:sp>
      <p:sp>
        <p:nvSpPr>
          <p:cNvPr id="11" name="CaixaDeTexto 10"/>
          <p:cNvSpPr txBox="1"/>
          <p:nvPr/>
        </p:nvSpPr>
        <p:spPr>
          <a:xfrm>
            <a:off x="5508104" y="3501009"/>
            <a:ext cx="3456384" cy="181588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4. Resultados</a:t>
            </a:r>
          </a:p>
          <a:p>
            <a:pPr lvl="0"/>
            <a:endParaRPr lang="pt-PT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/>
            <a:r>
              <a:rPr lang="pt-PT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5.Discussão e conclusões</a:t>
            </a:r>
            <a:endParaRPr lang="pt-PT" sz="1600" dirty="0" smtClean="0"/>
          </a:p>
        </p:txBody>
      </p:sp>
      <p:sp>
        <p:nvSpPr>
          <p:cNvPr id="12" name="CaixaDeTexto 11"/>
          <p:cNvSpPr txBox="1"/>
          <p:nvPr/>
        </p:nvSpPr>
        <p:spPr>
          <a:xfrm>
            <a:off x="5543600" y="5517232"/>
            <a:ext cx="3420888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t-PT" sz="1600" dirty="0" smtClean="0">
                <a:latin typeface="Arial Black" pitchFamily="34" charset="0"/>
              </a:rPr>
              <a:t> 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6. Bibliografia</a:t>
            </a:r>
          </a:p>
          <a:p>
            <a:pPr lvl="0"/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7. Anexos</a:t>
            </a:r>
            <a:endParaRPr lang="pt-PT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995935" y="3515068"/>
          <a:ext cx="5463895" cy="3226300"/>
        </p:xfrm>
        <a:graphic>
          <a:graphicData uri="http://schemas.openxmlformats.org/presentationml/2006/ole">
            <p:oleObj spid="_x0000_s27651" name="Gráfico" r:id="rId3" imgW="3000367" imgH="1771740" progId="MSGraph.Chart.8">
              <p:embed/>
            </p:oleObj>
          </a:graphicData>
        </a:graphic>
      </p:graphicFrame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-1214507" y="908720"/>
          <a:ext cx="6938635" cy="3600400"/>
        </p:xfrm>
        <a:graphic>
          <a:graphicData uri="http://schemas.openxmlformats.org/presentationml/2006/ole">
            <p:oleObj spid="_x0000_s27653" name="Gráfico" r:id="rId4" imgW="3781321" imgH="1952640" progId="MSGraph.Chart.8">
              <p:embed/>
            </p:oleObj>
          </a:graphicData>
        </a:graphic>
      </p:graphicFrame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598418" y="1556792"/>
            <a:ext cx="2141934" cy="7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Gráfico 1  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Cobertura (%)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83568" y="4941168"/>
            <a:ext cx="3257550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Gráfico 2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Comprimento foliar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539552" y="908720"/>
            <a:ext cx="3168352" cy="72008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1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Resultad0s</a:t>
            </a: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243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3563888" y="1052736"/>
          <a:ext cx="5596811" cy="3290138"/>
        </p:xfrm>
        <a:graphic>
          <a:graphicData uri="http://schemas.openxmlformats.org/presentationml/2006/ole">
            <p:oleObj spid="_x0000_s28673" name="Gráfico" r:id="rId3" imgW="2981457" imgH="1752570" progId="MSGraph.Chart.8">
              <p:embed/>
            </p:oleObj>
          </a:graphicData>
        </a:graphic>
      </p:graphicFrame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322379" y="3212976"/>
          <a:ext cx="6049821" cy="3240360"/>
        </p:xfrm>
        <a:graphic>
          <a:graphicData uri="http://schemas.openxmlformats.org/presentationml/2006/ole">
            <p:oleObj spid="_x0000_s28677" name="Gráfico" r:id="rId4" imgW="3343165" imgH="1790640" progId="MSGraph.Chart.8">
              <p:embed/>
            </p:oleObj>
          </a:graphicData>
        </a:graphic>
      </p:graphicFrame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83568" y="1772816"/>
            <a:ext cx="3024336" cy="1440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Gráfico 3 </a:t>
            </a:r>
          </a:p>
          <a:p>
            <a:pPr marL="457200" marR="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N.º de rebentos, por quadrado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886450" y="4653136"/>
            <a:ext cx="2069926" cy="8640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Gráfico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Peso seco da biomassa aérea (g)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arcador de Posição de Conteúdo 2"/>
          <p:cNvSpPr txBox="1">
            <a:spLocks/>
          </p:cNvSpPr>
          <p:nvPr/>
        </p:nvSpPr>
        <p:spPr>
          <a:xfrm>
            <a:off x="539552" y="908720"/>
            <a:ext cx="3168352" cy="72008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1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Resultad0s</a:t>
            </a: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243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36213" y="980728"/>
          <a:ext cx="6195300" cy="3240360"/>
        </p:xfrm>
        <a:graphic>
          <a:graphicData uri="http://schemas.openxmlformats.org/presentationml/2006/ole">
            <p:oleObj spid="_x0000_s70660" name="Gráfico" r:id="rId3" imgW="3514700" imgH="1838430" progId="MSGraph.Chart.8">
              <p:embed/>
            </p:oleObj>
          </a:graphicData>
        </a:graphic>
      </p:graphicFrame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2653532" y="3404945"/>
          <a:ext cx="7247060" cy="3768471"/>
        </p:xfrm>
        <a:graphic>
          <a:graphicData uri="http://schemas.openxmlformats.org/presentationml/2006/ole">
            <p:oleObj spid="_x0000_s70661" name="Gráfico" r:id="rId4" imgW="3571968" imgH="1857330" progId="MSGraph.Chart.8">
              <p:embed/>
            </p:oleObj>
          </a:graphicData>
        </a:graphic>
      </p:graphicFrame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292080" y="1484784"/>
            <a:ext cx="3257550" cy="1008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Gráfico 5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Peso seco da biomassa subterrânea (g)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95536" y="4437112"/>
            <a:ext cx="2448272" cy="1008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Gráfico 6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eso total da biomassa aérea e subterrânea (g)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arcador de Posição de Conteúdo 2"/>
          <p:cNvSpPr txBox="1">
            <a:spLocks/>
          </p:cNvSpPr>
          <p:nvPr/>
        </p:nvSpPr>
        <p:spPr>
          <a:xfrm>
            <a:off x="539552" y="908720"/>
            <a:ext cx="3168352" cy="72008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1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Resultad0s</a:t>
            </a: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243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536514" y="1340768"/>
            <a:ext cx="8355966" cy="5112568"/>
          </a:xfr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82550" indent="-1588">
              <a:buNone/>
            </a:pPr>
            <a:r>
              <a:rPr lang="pt-PT" sz="2200" b="1" dirty="0" smtClean="0"/>
              <a:t>Qualidade ecológica do ecossistema em estudo</a:t>
            </a:r>
          </a:p>
          <a:p>
            <a:pPr marL="82550" indent="-1588">
              <a:buFontTx/>
              <a:buChar char="-"/>
            </a:pPr>
            <a:r>
              <a:rPr lang="pt-PT" sz="2400" dirty="0" smtClean="0"/>
              <a:t> elevada percentagem de cobertura;</a:t>
            </a:r>
          </a:p>
          <a:p>
            <a:pPr marL="82550" indent="-1588">
              <a:buFontTx/>
              <a:buChar char="-"/>
            </a:pPr>
            <a:r>
              <a:rPr lang="pt-PT" sz="2400" dirty="0" smtClean="0"/>
              <a:t> comprimentos foliares e biomassa total (aérea e subterrânea) relativamente pequenos;</a:t>
            </a:r>
          </a:p>
          <a:p>
            <a:pPr marL="82550" indent="-1588">
              <a:buFontTx/>
              <a:buChar char="-"/>
            </a:pPr>
            <a:r>
              <a:rPr lang="pt-PT" sz="2400" dirty="0" smtClean="0"/>
              <a:t> observação da fotografia aérea : campo em estudo é relativamente recente.</a:t>
            </a:r>
          </a:p>
          <a:p>
            <a:pPr marL="82550" indent="-1588">
              <a:buFontTx/>
              <a:buChar char="-"/>
            </a:pPr>
            <a:r>
              <a:rPr lang="pt-PT" sz="2400" dirty="0" smtClean="0"/>
              <a:t> apesar do pisoteio, da ancoragem de embarcações e de outras influências antrópicas, o campo está adaptado e em desenvolvimento.</a:t>
            </a:r>
          </a:p>
          <a:p>
            <a:pPr marL="82550" indent="-1588">
              <a:buFontTx/>
              <a:buChar char="-"/>
            </a:pPr>
            <a:r>
              <a:rPr lang="pt-PT" sz="2400" dirty="0" smtClean="0"/>
              <a:t> resultados dos MIB de 5,7 de Índice </a:t>
            </a:r>
            <a:r>
              <a:rPr lang="pt-PT" sz="2400" dirty="0" err="1" smtClean="0"/>
              <a:t>Bentix</a:t>
            </a:r>
            <a:r>
              <a:rPr lang="pt-PT" sz="2400" dirty="0" smtClean="0"/>
              <a:t>, indica que o local é de excelente qualidade ecológica</a:t>
            </a:r>
          </a:p>
          <a:p>
            <a:pPr marL="82550" indent="-1588">
              <a:buFontTx/>
              <a:buChar char="-"/>
            </a:pPr>
            <a:r>
              <a:rPr lang="pt-PT" sz="2400" dirty="0" smtClean="0"/>
              <a:t> qualidade ecológica do ecossistema é no mínimo boa</a:t>
            </a:r>
          </a:p>
          <a:p>
            <a:pPr marL="82550" indent="-1588">
              <a:buNone/>
            </a:pPr>
            <a:endParaRPr lang="pt-PT" sz="2000" b="1" dirty="0" smtClean="0"/>
          </a:p>
          <a:p>
            <a:pPr marL="82550" indent="-1588">
              <a:buFontTx/>
              <a:buChar char="-"/>
            </a:pPr>
            <a:endParaRPr lang="pt-PT" sz="2000" b="1" dirty="0" smtClean="0"/>
          </a:p>
          <a:p>
            <a:pPr marL="82550" indent="-1588">
              <a:buFontTx/>
              <a:buChar char="-"/>
            </a:pPr>
            <a:endParaRPr lang="pt-PT" sz="2000" b="1" dirty="0" smtClean="0"/>
          </a:p>
          <a:p>
            <a:pPr marL="82550" indent="-1588">
              <a:buNone/>
            </a:pPr>
            <a:endParaRPr lang="pt-PT" sz="2000" b="1" dirty="0" smtClean="0"/>
          </a:p>
          <a:p>
            <a:pPr marL="82550" indent="-1588">
              <a:buNone/>
            </a:pPr>
            <a:endParaRPr lang="pt-PT" sz="2000" dirty="0" smtClean="0"/>
          </a:p>
          <a:p>
            <a:pPr marL="82550" indent="-1588">
              <a:buNone/>
            </a:pPr>
            <a:r>
              <a:rPr lang="pt-PT" sz="2000" dirty="0" smtClean="0"/>
              <a:t> </a:t>
            </a:r>
          </a:p>
          <a:p>
            <a:pPr marL="452438" indent="-1588">
              <a:buNone/>
            </a:pPr>
            <a:endParaRPr lang="pt-PT" sz="2000" b="1" dirty="0" smtClean="0"/>
          </a:p>
        </p:txBody>
      </p:sp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395536" y="764704"/>
            <a:ext cx="8571990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550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Discussão/Conclusões</a:t>
            </a:r>
          </a:p>
          <a:p>
            <a:pPr marL="45243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501744" y="692696"/>
            <a:ext cx="8534752" cy="1143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400" b="1" dirty="0" smtClean="0"/>
              <a:t>Apreciação sobre os resultados das aprendizagens</a:t>
            </a:r>
            <a:endParaRPr lang="pt-PT" sz="2000" b="1" dirty="0" smtClean="0"/>
          </a:p>
          <a:p>
            <a:pPr marL="82550" indent="-1588">
              <a:buNone/>
            </a:pPr>
            <a:endParaRPr lang="pt-PT" sz="2000" b="1" dirty="0" smtClean="0"/>
          </a:p>
          <a:p>
            <a:pPr marL="82550" indent="-1588">
              <a:buFontTx/>
              <a:buChar char="-"/>
            </a:pPr>
            <a:endParaRPr lang="pt-PT" sz="2000" b="1" dirty="0" smtClean="0"/>
          </a:p>
          <a:p>
            <a:pPr marL="82550" indent="-1588">
              <a:buFontTx/>
              <a:buChar char="-"/>
            </a:pPr>
            <a:endParaRPr lang="pt-PT" sz="2000" b="1" dirty="0" smtClean="0"/>
          </a:p>
          <a:p>
            <a:pPr marL="82550" indent="-1588">
              <a:buNone/>
            </a:pPr>
            <a:endParaRPr lang="pt-PT" sz="2000" b="1" dirty="0" smtClean="0"/>
          </a:p>
          <a:p>
            <a:pPr marL="82550" indent="-1588">
              <a:buNone/>
            </a:pPr>
            <a:endParaRPr lang="pt-PT" sz="2000" dirty="0" smtClean="0"/>
          </a:p>
          <a:p>
            <a:pPr marL="82550" indent="-1588">
              <a:buNone/>
            </a:pPr>
            <a:r>
              <a:rPr lang="pt-PT" sz="2000" dirty="0" smtClean="0"/>
              <a:t> </a:t>
            </a:r>
          </a:p>
          <a:p>
            <a:pPr marL="452438" indent="-1588">
              <a:buNone/>
            </a:pPr>
            <a:endParaRPr lang="pt-PT" sz="2000" b="1" dirty="0" smtClean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00034" y="1283560"/>
          <a:ext cx="8001056" cy="4853805"/>
        </p:xfrm>
        <a:graphic>
          <a:graphicData uri="http://schemas.openxmlformats.org/drawingml/2006/table">
            <a:tbl>
              <a:tblPr/>
              <a:tblGrid>
                <a:gridCol w="3319219"/>
                <a:gridCol w="2899891"/>
                <a:gridCol w="1781946"/>
              </a:tblGrid>
              <a:tr h="306871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Aspectos positivos</a:t>
                      </a:r>
                      <a:endParaRPr lang="pt-PT" sz="1600" b="1" dirty="0">
                        <a:latin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Aspectos negativos e/ou </a:t>
                      </a:r>
                      <a:r>
                        <a:rPr lang="pt-PT" sz="16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dificuldades</a:t>
                      </a:r>
                      <a:endParaRPr lang="pt-PT" sz="1600" b="1" dirty="0">
                        <a:latin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Sugestões</a:t>
                      </a:r>
                      <a:endParaRPr lang="pt-PT" sz="1600" b="1" dirty="0">
                        <a:latin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4122285">
                <a:tc>
                  <a:txBody>
                    <a:bodyPr/>
                    <a:lstStyle/>
                    <a:p>
                      <a:pPr marL="180340" marR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- Muito bem organizado;</a:t>
                      </a:r>
                      <a:endParaRPr lang="pt-PT" sz="1400" dirty="0">
                        <a:latin typeface="Times New Roman"/>
                      </a:endParaRPr>
                    </a:p>
                    <a:p>
                      <a:pPr marL="180340" marR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- Interessante e esclarecedor;</a:t>
                      </a:r>
                      <a:endParaRPr lang="pt-PT" sz="1400" dirty="0">
                        <a:latin typeface="Times New Roman"/>
                      </a:endParaRPr>
                    </a:p>
                    <a:p>
                      <a:pPr marL="180340" marR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- Divertido;</a:t>
                      </a:r>
                      <a:endParaRPr lang="pt-PT" sz="1400" dirty="0">
                        <a:latin typeface="Times New Roman"/>
                      </a:endParaRPr>
                    </a:p>
                    <a:p>
                      <a:pPr marL="180340" marR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- Educativo e motivador;</a:t>
                      </a:r>
                      <a:endParaRPr lang="pt-PT" sz="1400" dirty="0">
                        <a:latin typeface="Times New Roman"/>
                      </a:endParaRPr>
                    </a:p>
                    <a:p>
                      <a:pPr marL="180340" marR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- Aprendemos coisas novas;</a:t>
                      </a:r>
                      <a:endParaRPr lang="pt-PT" sz="1400" dirty="0">
                        <a:latin typeface="Times New Roman"/>
                      </a:endParaRPr>
                    </a:p>
                    <a:p>
                      <a:pPr marL="180340" marR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- Permitiu consolidar a matéria;</a:t>
                      </a:r>
                      <a:endParaRPr lang="pt-PT" sz="1400" dirty="0">
                        <a:latin typeface="Times New Roman"/>
                      </a:endParaRPr>
                    </a:p>
                    <a:p>
                      <a:pPr marL="180340" marR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- Permitiu interagir com o ecossistema;</a:t>
                      </a:r>
                      <a:endParaRPr lang="pt-PT" sz="1400" dirty="0">
                        <a:latin typeface="Times New Roman"/>
                      </a:endParaRPr>
                    </a:p>
                    <a:p>
                      <a:pPr marL="180340" marR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- Aprendemos a conhecer e proteger os ecossistemas aquáticos;</a:t>
                      </a:r>
                      <a:endParaRPr lang="pt-PT" sz="1400" dirty="0">
                        <a:latin typeface="Times New Roman"/>
                      </a:endParaRPr>
                    </a:p>
                    <a:p>
                      <a:pPr marL="180340" marR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- Conhecer a qualidade da água;</a:t>
                      </a:r>
                      <a:endParaRPr lang="pt-PT" sz="1400" dirty="0">
                        <a:latin typeface="Times New Roman"/>
                      </a:endParaRPr>
                    </a:p>
                    <a:p>
                      <a:pPr marL="180340" marR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- Inicio à investigação científica;</a:t>
                      </a:r>
                      <a:endParaRPr lang="pt-PT" sz="1400" dirty="0">
                        <a:latin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50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pt-PT" sz="14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Gostamos </a:t>
                      </a: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mais da recolha das amostras do que o trabalho laboratorial;</a:t>
                      </a:r>
                      <a:endParaRPr lang="pt-PT" sz="1400" dirty="0">
                        <a:latin typeface="Times New Roman"/>
                      </a:endParaRPr>
                    </a:p>
                    <a:p>
                      <a:pPr marL="11176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- Cansaço</a:t>
                      </a:r>
                      <a:endParaRPr lang="pt-PT" sz="1400" dirty="0">
                        <a:latin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- Gostávamos de repetir este tipo de experiências;</a:t>
                      </a:r>
                      <a:endParaRPr lang="pt-PT" sz="1400" dirty="0">
                        <a:latin typeface="Times New Roman"/>
                      </a:endParaRPr>
                    </a:p>
                    <a:p>
                      <a:pPr marL="11112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- O projecto deve continuar no próximo ano.</a:t>
                      </a:r>
                      <a:endParaRPr lang="pt-PT" sz="1400" dirty="0">
                        <a:latin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</a:tr>
            </a:tbl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560" y="6119138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projecto revelou-se assim, em variadas vertentes, uma mais-valia para o processo de aprendizagem dos alunos participantes.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67545" y="1196752"/>
          <a:ext cx="8352927" cy="4724400"/>
        </p:xfrm>
        <a:graphic>
          <a:graphicData uri="http://schemas.openxmlformats.org/drawingml/2006/table">
            <a:tbl>
              <a:tblPr/>
              <a:tblGrid>
                <a:gridCol w="1296143"/>
                <a:gridCol w="854359"/>
                <a:gridCol w="6202425"/>
              </a:tblGrid>
              <a:tr h="313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Arial"/>
                          <a:ea typeface="Calibri"/>
                          <a:cs typeface="Times New Roman"/>
                        </a:rPr>
                        <a:t>Mês</a:t>
                      </a:r>
                      <a:endParaRPr lang="pt-P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Arial"/>
                          <a:ea typeface="Calibri"/>
                          <a:cs typeface="Times New Roman"/>
                        </a:rPr>
                        <a:t>Dia</a:t>
                      </a:r>
                      <a:endParaRPr lang="pt-P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Arial"/>
                          <a:ea typeface="Calibri"/>
                          <a:cs typeface="Times New Roman"/>
                        </a:rPr>
                        <a:t>Actividades/Tarefas</a:t>
                      </a:r>
                      <a:endParaRPr lang="pt-P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662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Novembro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16 /18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Preparação para a visita de estudo à Fonte da </a:t>
                      </a:r>
                      <a:r>
                        <a:rPr lang="pt-PT" sz="1800" dirty="0" err="1">
                          <a:latin typeface="Arial"/>
                          <a:ea typeface="Calibri"/>
                          <a:cs typeface="Times New Roman"/>
                        </a:rPr>
                        <a:t>Benémola</a:t>
                      </a: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, no âmbito do Projecto Voluntariado Ambiental a nível da Sustentabilidade de Ecossistemas de Água Doce  – Campanha de Outono.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Novembro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Visita de estudo à Fonte da </a:t>
                      </a:r>
                      <a:r>
                        <a:rPr lang="pt-PT" sz="1800" dirty="0" err="1">
                          <a:latin typeface="Arial"/>
                          <a:ea typeface="Calibri"/>
                          <a:cs typeface="Times New Roman"/>
                        </a:rPr>
                        <a:t>Benémola</a:t>
                      </a: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 e trabalhos laboratoriais para análise ecológica do ecossistema. 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2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Março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Palestra sobre “Biodiversidade, Água e Vida” dinamizada pelo </a:t>
                      </a:r>
                      <a:r>
                        <a:rPr lang="pt-PT" sz="1800" dirty="0" err="1">
                          <a:latin typeface="Arial"/>
                          <a:ea typeface="Calibri"/>
                          <a:cs typeface="Times New Roman"/>
                        </a:rPr>
                        <a:t>Prof</a:t>
                      </a: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 Doutor José Paiva da Universidade de Coimbra (actividade promovida pelo Projecto </a:t>
                      </a:r>
                      <a:r>
                        <a:rPr lang="pt-PT" sz="1800" dirty="0" err="1">
                          <a:latin typeface="Arial"/>
                          <a:ea typeface="Calibri"/>
                          <a:cs typeface="Times New Roman"/>
                        </a:rPr>
                        <a:t>Eco-Escolas</a:t>
                      </a: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Março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Sessão de introdução sobre ervas marinhas dinamizada pelo </a:t>
                      </a:r>
                      <a:r>
                        <a:rPr lang="pt-PT" sz="1800" dirty="0" smtClean="0">
                          <a:latin typeface="Arial"/>
                          <a:ea typeface="Calibri"/>
                          <a:cs typeface="Times New Roman"/>
                        </a:rPr>
                        <a:t>Prof. </a:t>
                      </a: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Rui Santos (actividade promovida pelo Projecto </a:t>
                      </a:r>
                      <a:r>
                        <a:rPr lang="pt-PT" sz="1800" dirty="0" err="1">
                          <a:latin typeface="Arial"/>
                          <a:ea typeface="Calibri"/>
                          <a:cs typeface="Times New Roman"/>
                        </a:rPr>
                        <a:t>Eco-Escolas</a:t>
                      </a: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552" y="1285892"/>
          <a:ext cx="8280920" cy="4572000"/>
        </p:xfrm>
        <a:graphic>
          <a:graphicData uri="http://schemas.openxmlformats.org/drawingml/2006/table">
            <a:tbl>
              <a:tblPr/>
              <a:tblGrid>
                <a:gridCol w="853307"/>
                <a:gridCol w="577115"/>
                <a:gridCol w="6850498"/>
              </a:tblGrid>
              <a:tr h="313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Arial"/>
                          <a:ea typeface="Calibri"/>
                          <a:cs typeface="Times New Roman"/>
                        </a:rPr>
                        <a:t>Mês</a:t>
                      </a:r>
                      <a:endParaRPr lang="pt-P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Arial"/>
                          <a:ea typeface="Calibri"/>
                          <a:cs typeface="Times New Roman"/>
                        </a:rPr>
                        <a:t>Dia</a:t>
                      </a:r>
                      <a:endParaRPr lang="pt-P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Arial"/>
                          <a:ea typeface="Calibri"/>
                          <a:cs typeface="Times New Roman"/>
                        </a:rPr>
                        <a:t>Actividades/Tarefas</a:t>
                      </a:r>
                      <a:endParaRPr lang="pt-P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Março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Aula de debate e reflexão sobre a sessão e orientação dos alunos para a elaboração de trabalhos de pesquisa relacionados com o tema.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7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Abril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Pesquisa sobre a importância das ervas marinhas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2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Maio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Aula de Ciências Naturais sobre a importância das ervas marinhas na sustentabilidade da Terra.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Apresentação oral sobre os resultados das pesquisas.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7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Maio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Construção/elaboração de materiais práticos.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7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Maio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Aula de preparação dos alunos para a actividade sobre as ervas marinhas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57158" y="470556"/>
          <a:ext cx="8280920" cy="5958840"/>
        </p:xfrm>
        <a:graphic>
          <a:graphicData uri="http://schemas.openxmlformats.org/drawingml/2006/table">
            <a:tbl>
              <a:tblPr/>
              <a:tblGrid>
                <a:gridCol w="853307"/>
                <a:gridCol w="577115"/>
                <a:gridCol w="6850498"/>
              </a:tblGrid>
              <a:tr h="313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Arial"/>
                          <a:ea typeface="Calibri"/>
                          <a:cs typeface="Times New Roman"/>
                        </a:rPr>
                        <a:t>Mês</a:t>
                      </a:r>
                      <a:endParaRPr lang="pt-P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Arial"/>
                          <a:ea typeface="Calibri"/>
                          <a:cs typeface="Times New Roman"/>
                        </a:rPr>
                        <a:t>Dia</a:t>
                      </a:r>
                      <a:endParaRPr lang="pt-P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Arial"/>
                          <a:ea typeface="Calibri"/>
                          <a:cs typeface="Times New Roman"/>
                        </a:rPr>
                        <a:t>Actividades/Tarefas</a:t>
                      </a:r>
                      <a:endParaRPr lang="pt-P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Maio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Aula de preparação dos alunos para a actividade sobre os MIB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Maio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Saída de campo com os alunos.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Maio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Trabalho laboratorial sobre ervas marinhas e MIB (separação, contagem, triagem e etiquetagem das amostras recolhidas)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Maio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Balanço da visita de estudo e dos resultados obtidos.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6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Maio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latin typeface="Arial"/>
                          <a:ea typeface="Calibri"/>
                          <a:cs typeface="Times New Roman"/>
                        </a:rPr>
                        <a:t>24/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Balanço da visita de estudo e debate sobre a mesma. Relação com os objectivos da disciplina de </a:t>
                      </a:r>
                      <a:r>
                        <a:rPr lang="pt-PT" sz="1800" dirty="0" smtClean="0">
                          <a:latin typeface="Arial"/>
                          <a:ea typeface="Calibri"/>
                          <a:cs typeface="Times New Roman"/>
                        </a:rPr>
                        <a:t>Geografia</a:t>
                      </a: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. Foram visados conteúdos programáticos relacionados com a estrutura urbana da Cidade de Faro e a </a:t>
                      </a:r>
                      <a:r>
                        <a:rPr lang="pt-PT" sz="1800" dirty="0" err="1">
                          <a:latin typeface="Arial"/>
                          <a:ea typeface="Calibri"/>
                          <a:cs typeface="Times New Roman"/>
                        </a:rPr>
                        <a:t>sobreocupação</a:t>
                      </a: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 desta área (Ilha de Faro) para lazer/turismo balnear na perspectiva de se conseguir um desenvolvimento sustentável.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694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Maio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Definição de regras e grupos para a elaboração de trabalhos sobre a importância das ervas marinhas e as actividades desenvolvidas (exposição inserida também no projecto </a:t>
                      </a:r>
                      <a:r>
                        <a:rPr lang="pt-PT" sz="1800" dirty="0" err="1">
                          <a:latin typeface="Arial"/>
                          <a:ea typeface="Calibri"/>
                          <a:cs typeface="Times New Roman"/>
                        </a:rPr>
                        <a:t>Eco-Escolas</a:t>
                      </a: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 sobre Florestas marinhas).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552" y="548680"/>
          <a:ext cx="8280920" cy="6141268"/>
        </p:xfrm>
        <a:graphic>
          <a:graphicData uri="http://schemas.openxmlformats.org/drawingml/2006/table">
            <a:tbl>
              <a:tblPr/>
              <a:tblGrid>
                <a:gridCol w="853307"/>
                <a:gridCol w="577115"/>
                <a:gridCol w="6850498"/>
              </a:tblGrid>
              <a:tr h="313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Arial"/>
                          <a:ea typeface="Calibri"/>
                          <a:cs typeface="Times New Roman"/>
                        </a:rPr>
                        <a:t>Mês</a:t>
                      </a:r>
                      <a:endParaRPr lang="pt-P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Arial"/>
                          <a:ea typeface="Calibri"/>
                          <a:cs typeface="Times New Roman"/>
                        </a:rPr>
                        <a:t>Dia</a:t>
                      </a:r>
                      <a:endParaRPr lang="pt-P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Arial"/>
                          <a:ea typeface="Calibri"/>
                          <a:cs typeface="Times New Roman"/>
                        </a:rPr>
                        <a:t>Actividades/Tarefas</a:t>
                      </a:r>
                      <a:endParaRPr lang="pt-P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0" marR="360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88739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Junho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Sessão sobre Adopte uma pradaria marinha (actividade promovida pelo Projecto </a:t>
                      </a:r>
                      <a:r>
                        <a:rPr lang="pt-PT" sz="1800" dirty="0" err="1">
                          <a:latin typeface="Arial"/>
                          <a:ea typeface="Calibri"/>
                          <a:cs typeface="Times New Roman"/>
                        </a:rPr>
                        <a:t>Eco-Escolas</a:t>
                      </a: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739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Junho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Exposição fotográfica sobre o Mar – Sustentabilidade Marinha (trabalhos produzidos durante os meses de Fevereiro a Maio)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Junho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Pesagem das biomassas e análise dos resultados com os alunos.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739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Junho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Aula de apresentação de resultados sobre os MIB aos alunos e de avaliação das aprendizagens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58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Junho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pt-PT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Elaboração de </a:t>
                      </a:r>
                      <a:r>
                        <a:rPr lang="pt-PT" sz="1800" dirty="0" smtClean="0">
                          <a:latin typeface="Arial"/>
                          <a:ea typeface="Calibri"/>
                          <a:cs typeface="Times New Roman"/>
                        </a:rPr>
                        <a:t>trabalhos </a:t>
                      </a: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sobre as ervas marinhas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Junho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Exposição dos trabalhos produzidos pelos alunos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Junho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Análise e avaliação dos alunos sobre as actividades desenvolvidas.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005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Junho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pt-PT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Divulgação dos resultados e actividades na página Web da escola 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694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Junho e Julho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pt-PT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Arial"/>
                          <a:ea typeface="Calibri"/>
                          <a:cs typeface="Times New Roman"/>
                        </a:rPr>
                        <a:t>Divulgação dos resultados do projecto e actividades desenvolvidas no Projecto da escola “Inovar com as TIC” (trabalho efectuado pelas docentes)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0" marR="66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2"/>
          <p:cNvSpPr txBox="1">
            <a:spLocks/>
          </p:cNvSpPr>
          <p:nvPr/>
        </p:nvSpPr>
        <p:spPr>
          <a:xfrm>
            <a:off x="609600" y="3789039"/>
            <a:ext cx="2450232" cy="1728193"/>
          </a:xfrm>
          <a:prstGeom prst="rect">
            <a:avLst/>
          </a:prstGeom>
        </p:spPr>
        <p:txBody>
          <a:bodyPr vert="horz" lIns="64008" rIns="45720" b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Gratos pela atenção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86" name="Picture 6" descr="http://waste.ideal.es/fotos/zosteranoltii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9229" r="1922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59632" y="836712"/>
            <a:ext cx="6048672" cy="1296144"/>
          </a:xfrm>
        </p:spPr>
        <p:txBody>
          <a:bodyPr>
            <a:normAutofit/>
          </a:bodyPr>
          <a:lstStyle/>
          <a:p>
            <a:pPr indent="15875">
              <a:buNone/>
            </a:pPr>
            <a:r>
              <a:rPr lang="pt-PT" sz="3200" b="1" u="sng" dirty="0" smtClean="0">
                <a:solidFill>
                  <a:srgbClr val="0070C0"/>
                </a:solidFill>
              </a:rPr>
              <a:t>Intervenientes</a:t>
            </a:r>
          </a:p>
          <a:p>
            <a:pPr indent="15875"/>
            <a:r>
              <a:rPr lang="pt-PT" sz="3200" b="1" dirty="0" smtClean="0"/>
              <a:t> </a:t>
            </a:r>
            <a:r>
              <a:rPr lang="pt-PT" sz="2400" dirty="0" smtClean="0"/>
              <a:t>1 turma do </a:t>
            </a:r>
            <a:r>
              <a:rPr lang="pt-PT" sz="2400" b="1" dirty="0" smtClean="0"/>
              <a:t>8.º ano </a:t>
            </a:r>
            <a:r>
              <a:rPr lang="pt-PT" sz="2400" dirty="0" smtClean="0"/>
              <a:t>/professores</a:t>
            </a: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1619672" y="1988840"/>
            <a:ext cx="7139810" cy="44644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/>
          </a:bodyPr>
          <a:lstStyle/>
          <a:p>
            <a:pPr marL="85725" marR="0" lvl="0" indent="158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pt-PT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Motivos</a:t>
            </a:r>
            <a:r>
              <a:rPr kumimoji="0" lang="pt-PT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pt-PT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85725" marR="0" lvl="0" indent="158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desenvolvimento dos conteúdos curriculares e competências gerais e específicas das disciplinas;</a:t>
            </a:r>
          </a:p>
          <a:p>
            <a:pPr marL="85725" marR="0" lvl="0" indent="158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familiarizada com </a:t>
            </a:r>
            <a:r>
              <a:rPr lang="pt-PT" sz="2400" dirty="0" smtClean="0"/>
              <a:t>p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rojecto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monitorização  (águas </a:t>
            </a:r>
            <a:r>
              <a:rPr lang="pt-PT" sz="2400" dirty="0" smtClean="0"/>
              <a:t>d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oces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  <a:p>
            <a:pPr marL="85725" marR="0" lvl="0" indent="158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alunos organizados, interessados,</a:t>
            </a:r>
            <a:r>
              <a:rPr kumimoji="0" lang="pt-P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 boas capacidades de trabalho individual e em grupo</a:t>
            </a:r>
          </a:p>
        </p:txBody>
      </p:sp>
      <p:pic>
        <p:nvPicPr>
          <p:cNvPr id="39938" name="Picture 2" descr="http://4.bp.blogspot.com/_jLSRWJ2nnNc/TQT3-lhkK4I/AAAAAAAAABU/2oR9d0kX3Vo/s1600/pradarias+3.jpg"/>
          <p:cNvPicPr>
            <a:picLocks noChangeAspect="1" noChangeArrowheads="1"/>
          </p:cNvPicPr>
          <p:nvPr/>
        </p:nvPicPr>
        <p:blipFill>
          <a:blip r:embed="rId2" cstate="print"/>
          <a:srcRect l="48902" r="18948"/>
          <a:stretch>
            <a:fillRect/>
          </a:stretch>
        </p:blipFill>
        <p:spPr bwMode="auto">
          <a:xfrm>
            <a:off x="0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1547664" y="1628800"/>
            <a:ext cx="7200800" cy="4392488"/>
          </a:xfrm>
        </p:spPr>
        <p:txBody>
          <a:bodyPr>
            <a:normAutofit/>
          </a:bodyPr>
          <a:lstStyle/>
          <a:p>
            <a:pPr indent="-163513">
              <a:lnSpc>
                <a:spcPts val="2800"/>
              </a:lnSpc>
              <a:buFontTx/>
              <a:buChar char="-"/>
            </a:pPr>
            <a:r>
              <a:rPr lang="pt-PT" sz="2400" dirty="0" smtClean="0"/>
              <a:t>Promoção de educação para conservação /uso sustentável do oceano;</a:t>
            </a:r>
          </a:p>
          <a:p>
            <a:pPr indent="-163513">
              <a:lnSpc>
                <a:spcPts val="2800"/>
              </a:lnSpc>
              <a:buFontTx/>
              <a:buChar char="-"/>
            </a:pPr>
            <a:endParaRPr lang="pt-PT" sz="2400" dirty="0" smtClean="0"/>
          </a:p>
          <a:p>
            <a:pPr indent="-163513">
              <a:lnSpc>
                <a:spcPts val="2880"/>
              </a:lnSpc>
              <a:buFontTx/>
              <a:buChar char="-"/>
            </a:pPr>
            <a:r>
              <a:rPr lang="pt-PT" sz="2400" dirty="0" smtClean="0"/>
              <a:t>Embrião para criação de uma rede voluntária  de monitorização ambiental</a:t>
            </a:r>
            <a:r>
              <a:rPr lang="pt-PT" sz="2000" dirty="0" smtClean="0"/>
              <a:t>;</a:t>
            </a:r>
          </a:p>
          <a:p>
            <a:pPr indent="-163513">
              <a:lnSpc>
                <a:spcPts val="2880"/>
              </a:lnSpc>
              <a:buFontTx/>
              <a:buChar char="-"/>
            </a:pPr>
            <a:endParaRPr lang="pt-PT" sz="2000" dirty="0" smtClean="0"/>
          </a:p>
          <a:p>
            <a:pPr indent="-163513">
              <a:lnSpc>
                <a:spcPts val="2880"/>
              </a:lnSpc>
              <a:buFontTx/>
              <a:buChar char="-"/>
            </a:pPr>
            <a:r>
              <a:rPr lang="pt-PT" sz="2000" dirty="0" smtClean="0"/>
              <a:t> </a:t>
            </a:r>
            <a:r>
              <a:rPr lang="pt-PT" sz="2400" dirty="0" smtClean="0"/>
              <a:t>Obtenção de informação relevante para a gestão dos recursos hídricos, contribuindo para assegurar a protecção e recuperação do bom estado desses recursos e para a implementação em Portugal da [DQA].</a:t>
            </a:r>
            <a:endParaRPr lang="pt-PT" sz="2400" b="1" dirty="0" smtClean="0"/>
          </a:p>
        </p:txBody>
      </p:sp>
      <p:pic>
        <p:nvPicPr>
          <p:cNvPr id="3" name="Picture 2" descr="http://4.bp.blogspot.com/_jLSRWJ2nnNc/TQT3-lhkK4I/AAAAAAAAABU/2oR9d0kX3Vo/s1600/pradarias+3.jpg"/>
          <p:cNvPicPr>
            <a:picLocks noChangeAspect="1" noChangeArrowheads="1"/>
          </p:cNvPicPr>
          <p:nvPr/>
        </p:nvPicPr>
        <p:blipFill>
          <a:blip r:embed="rId2" cstate="print"/>
          <a:srcRect l="48902" r="18948"/>
          <a:stretch>
            <a:fillRect/>
          </a:stretch>
        </p:blipFill>
        <p:spPr bwMode="auto">
          <a:xfrm>
            <a:off x="0" y="0"/>
            <a:ext cx="1475656" cy="6858000"/>
          </a:xfrm>
          <a:prstGeom prst="rect">
            <a:avLst/>
          </a:prstGeom>
          <a:noFill/>
        </p:spPr>
      </p:pic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1763688" y="836712"/>
            <a:ext cx="6048672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t-PT" sz="3200" b="1" u="sng" dirty="0" smtClean="0">
                <a:solidFill>
                  <a:srgbClr val="0070C0"/>
                </a:solidFill>
              </a:rPr>
              <a:t>Objectivos</a:t>
            </a:r>
            <a:endParaRPr kumimoji="0" lang="pt-PT" sz="2400" b="0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1691680" y="1628800"/>
            <a:ext cx="7056784" cy="439248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449263">
              <a:buNone/>
            </a:pPr>
            <a:r>
              <a:rPr lang="pt-PT" sz="2400" b="1" dirty="0" smtClean="0"/>
              <a:t>Directiva Quadro da Água</a:t>
            </a:r>
          </a:p>
          <a:p>
            <a:pPr marL="449263">
              <a:buNone/>
            </a:pPr>
            <a:endParaRPr lang="pt-PT" sz="2400" b="1" dirty="0" smtClean="0"/>
          </a:p>
          <a:p>
            <a:pPr marL="628650" indent="-1588">
              <a:buFontTx/>
              <a:buChar char="-"/>
            </a:pPr>
            <a:r>
              <a:rPr lang="pt-PT" sz="2400" dirty="0" smtClean="0"/>
              <a:t> Protecção e uso sustentável das águas comunidade</a:t>
            </a:r>
          </a:p>
          <a:p>
            <a:pPr marL="628650" indent="-1588">
              <a:buFontTx/>
              <a:buChar char="-"/>
            </a:pPr>
            <a:endParaRPr lang="pt-PT" sz="2400" dirty="0" smtClean="0"/>
          </a:p>
          <a:p>
            <a:pPr marL="628650" indent="-1588">
              <a:buFontTx/>
              <a:buChar char="-"/>
            </a:pPr>
            <a:r>
              <a:rPr lang="pt-PT" sz="2400" dirty="0" smtClean="0"/>
              <a:t> Análise do estado ecológico do meio, através de parâmetros: </a:t>
            </a:r>
          </a:p>
          <a:p>
            <a:pPr marL="628650" indent="-1588">
              <a:buNone/>
            </a:pPr>
            <a:r>
              <a:rPr lang="pt-PT" sz="2400" dirty="0" smtClean="0"/>
              <a:t>		* biológicos</a:t>
            </a:r>
          </a:p>
          <a:p>
            <a:pPr marL="628650" indent="-1588">
              <a:buNone/>
            </a:pPr>
            <a:r>
              <a:rPr lang="pt-PT" sz="2400" dirty="0" smtClean="0"/>
              <a:t>		* </a:t>
            </a:r>
            <a:r>
              <a:rPr lang="pt-PT" sz="2400" dirty="0" err="1" smtClean="0"/>
              <a:t>hidro-morfológicos</a:t>
            </a:r>
            <a:endParaRPr lang="pt-PT" sz="2400" dirty="0" smtClean="0"/>
          </a:p>
          <a:p>
            <a:pPr marL="628650" indent="-1588">
              <a:buNone/>
            </a:pPr>
            <a:r>
              <a:rPr lang="pt-PT" sz="2400" dirty="0" smtClean="0"/>
              <a:t>		* físico-químicos</a:t>
            </a:r>
          </a:p>
          <a:p>
            <a:pPr indent="-163513">
              <a:lnSpc>
                <a:spcPts val="2800"/>
              </a:lnSpc>
              <a:buFontTx/>
              <a:buChar char="-"/>
            </a:pPr>
            <a:endParaRPr lang="pt-PT" sz="2400" b="1" dirty="0" smtClean="0"/>
          </a:p>
        </p:txBody>
      </p:sp>
      <p:pic>
        <p:nvPicPr>
          <p:cNvPr id="3" name="Picture 2" descr="http://4.bp.blogspot.com/_jLSRWJ2nnNc/TQT3-lhkK4I/AAAAAAAAABU/2oR9d0kX3Vo/s1600/pradarias+3.jpg"/>
          <p:cNvPicPr>
            <a:picLocks noChangeAspect="1" noChangeArrowheads="1"/>
          </p:cNvPicPr>
          <p:nvPr/>
        </p:nvPicPr>
        <p:blipFill>
          <a:blip r:embed="rId2" cstate="print"/>
          <a:srcRect l="48902" r="18948"/>
          <a:stretch>
            <a:fillRect/>
          </a:stretch>
        </p:blipFill>
        <p:spPr bwMode="auto">
          <a:xfrm>
            <a:off x="0" y="0"/>
            <a:ext cx="1475656" cy="6858000"/>
          </a:xfrm>
          <a:prstGeom prst="rect">
            <a:avLst/>
          </a:prstGeom>
          <a:noFill/>
        </p:spPr>
      </p:pic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1619672" y="836712"/>
            <a:ext cx="6048672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t-PT" sz="3200" b="1" u="sng" dirty="0" smtClean="0">
                <a:solidFill>
                  <a:srgbClr val="0070C0"/>
                </a:solidFill>
              </a:rPr>
              <a:t>Enquadramento Teórico</a:t>
            </a:r>
            <a:endParaRPr kumimoji="0" lang="pt-PT" sz="2400" b="0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1691680" y="1412776"/>
            <a:ext cx="7056784" cy="496855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96838" indent="-1588">
              <a:buNone/>
            </a:pPr>
            <a:r>
              <a:rPr lang="pt-PT" sz="2800" b="1" dirty="0" smtClean="0"/>
              <a:t>Ervas marinhas como </a:t>
            </a:r>
            <a:r>
              <a:rPr lang="pt-PT" sz="2800" b="1" dirty="0" err="1" smtClean="0"/>
              <a:t>bioindicadores</a:t>
            </a:r>
            <a:endParaRPr lang="pt-PT" sz="2800" b="1" dirty="0" smtClean="0"/>
          </a:p>
          <a:p>
            <a:pPr marL="452438" indent="-1588">
              <a:buFontTx/>
              <a:buChar char="-"/>
            </a:pPr>
            <a:r>
              <a:rPr lang="pt-PT" sz="2400" dirty="0" smtClean="0"/>
              <a:t> </a:t>
            </a:r>
            <a:r>
              <a:rPr lang="pt-PT" sz="2400" dirty="0" err="1" smtClean="0"/>
              <a:t>Angiospérmicas</a:t>
            </a:r>
            <a:r>
              <a:rPr lang="pt-PT" sz="2400" dirty="0" smtClean="0"/>
              <a:t> aquáticas;</a:t>
            </a:r>
          </a:p>
          <a:p>
            <a:pPr marL="452438" indent="-1588">
              <a:buFontTx/>
              <a:buChar char="-"/>
            </a:pPr>
            <a:r>
              <a:rPr lang="pt-PT" sz="2400" dirty="0" smtClean="0"/>
              <a:t> Elevada produtividade, produtores primários;</a:t>
            </a:r>
          </a:p>
          <a:p>
            <a:pPr marL="452438" indent="-1588">
              <a:buFontTx/>
              <a:buChar char="-"/>
            </a:pPr>
            <a:r>
              <a:rPr lang="pt-PT" sz="2400" dirty="0" smtClean="0"/>
              <a:t> Fonte de alimento e abrigo;</a:t>
            </a:r>
          </a:p>
          <a:p>
            <a:pPr marL="452438" indent="-1588">
              <a:buFontTx/>
              <a:buChar char="-"/>
            </a:pPr>
            <a:r>
              <a:rPr lang="pt-PT" sz="2400" dirty="0" smtClean="0"/>
              <a:t> Formação de </a:t>
            </a:r>
            <a:r>
              <a:rPr lang="pt-PT" sz="2400" i="1" dirty="0" smtClean="0"/>
              <a:t>habitat</a:t>
            </a:r>
            <a:r>
              <a:rPr lang="pt-PT" sz="2400" dirty="0" smtClean="0"/>
              <a:t>;</a:t>
            </a:r>
          </a:p>
          <a:p>
            <a:pPr marL="452438" indent="-1588">
              <a:buFontTx/>
              <a:buChar char="-"/>
            </a:pPr>
            <a:r>
              <a:rPr lang="pt-PT" sz="2400" dirty="0" smtClean="0"/>
              <a:t> Promoção de sedimentação;</a:t>
            </a:r>
          </a:p>
          <a:p>
            <a:pPr marL="452438" indent="-1588">
              <a:buFontTx/>
              <a:buChar char="-"/>
            </a:pPr>
            <a:r>
              <a:rPr lang="pt-PT" sz="2400" dirty="0" smtClean="0"/>
              <a:t> Melhoria da qualidade da água;</a:t>
            </a:r>
          </a:p>
          <a:p>
            <a:pPr marL="452438" indent="-1588">
              <a:buFontTx/>
              <a:buChar char="-"/>
            </a:pPr>
            <a:r>
              <a:rPr lang="pt-PT" sz="2400" dirty="0" smtClean="0"/>
              <a:t> Promoção da biodiversidade;</a:t>
            </a:r>
          </a:p>
          <a:p>
            <a:pPr marL="452438" indent="-1588">
              <a:buFontTx/>
              <a:buChar char="-"/>
            </a:pPr>
            <a:r>
              <a:rPr lang="pt-PT" sz="2400" dirty="0" smtClean="0"/>
              <a:t> Prevenção da erosão costeira;</a:t>
            </a:r>
          </a:p>
          <a:p>
            <a:pPr marL="452438" indent="-1588">
              <a:buFontTx/>
              <a:buChar char="-"/>
            </a:pPr>
            <a:r>
              <a:rPr lang="pt-PT" sz="2400" dirty="0" smtClean="0"/>
              <a:t> Atenuação força das correntes;</a:t>
            </a:r>
          </a:p>
          <a:p>
            <a:pPr marL="452438" indent="-1588">
              <a:buFontTx/>
              <a:buChar char="-"/>
            </a:pPr>
            <a:r>
              <a:rPr lang="pt-PT" sz="2400" dirty="0" smtClean="0"/>
              <a:t> Contribuição para a construção de dunas</a:t>
            </a:r>
          </a:p>
          <a:p>
            <a:pPr indent="-163513">
              <a:lnSpc>
                <a:spcPts val="2800"/>
              </a:lnSpc>
              <a:buFontTx/>
              <a:buChar char="-"/>
            </a:pPr>
            <a:endParaRPr lang="pt-PT" sz="2400" b="1" dirty="0" smtClean="0"/>
          </a:p>
        </p:txBody>
      </p:sp>
      <p:pic>
        <p:nvPicPr>
          <p:cNvPr id="3" name="Picture 2" descr="http://4.bp.blogspot.com/_jLSRWJ2nnNc/TQT3-lhkK4I/AAAAAAAAABU/2oR9d0kX3Vo/s1600/pradarias+3.jpg"/>
          <p:cNvPicPr>
            <a:picLocks noChangeAspect="1" noChangeArrowheads="1"/>
          </p:cNvPicPr>
          <p:nvPr/>
        </p:nvPicPr>
        <p:blipFill>
          <a:blip r:embed="rId2" cstate="print"/>
          <a:srcRect l="48902" r="18948"/>
          <a:stretch>
            <a:fillRect/>
          </a:stretch>
        </p:blipFill>
        <p:spPr bwMode="auto">
          <a:xfrm>
            <a:off x="0" y="0"/>
            <a:ext cx="1475656" cy="6858000"/>
          </a:xfrm>
          <a:prstGeom prst="rect">
            <a:avLst/>
          </a:prstGeom>
          <a:noFill/>
        </p:spPr>
      </p:pic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1619672" y="836712"/>
            <a:ext cx="6048672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t-PT" sz="3200" b="1" u="sng" dirty="0" smtClean="0">
                <a:solidFill>
                  <a:srgbClr val="0070C0"/>
                </a:solidFill>
              </a:rPr>
              <a:t>Enquadramento Teórico</a:t>
            </a:r>
            <a:endParaRPr kumimoji="0" lang="pt-PT" sz="2400" b="0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683568" y="3645024"/>
            <a:ext cx="6912768" cy="2780928"/>
          </a:xfrm>
        </p:spPr>
        <p:txBody>
          <a:bodyPr>
            <a:normAutofit fontScale="92500" lnSpcReduction="20000"/>
          </a:bodyPr>
          <a:lstStyle/>
          <a:p>
            <a:pPr marL="1588" indent="-1588">
              <a:buNone/>
            </a:pPr>
            <a:r>
              <a:rPr lang="pt-PT" sz="2000" b="1" dirty="0" smtClean="0">
                <a:solidFill>
                  <a:srgbClr val="0070C0"/>
                </a:solidFill>
              </a:rPr>
              <a:t>  </a:t>
            </a:r>
            <a:r>
              <a:rPr lang="pt-PT" sz="2800" b="1" dirty="0" smtClean="0">
                <a:solidFill>
                  <a:srgbClr val="0070C0"/>
                </a:solidFill>
              </a:rPr>
              <a:t>“Ria de Faro”: </a:t>
            </a:r>
          </a:p>
          <a:p>
            <a:pPr marL="1588" indent="-1588">
              <a:buNone/>
            </a:pPr>
            <a:r>
              <a:rPr lang="pt-PT" sz="2800" dirty="0" smtClean="0"/>
              <a:t>- </a:t>
            </a:r>
            <a:r>
              <a:rPr lang="pt-PT" sz="2800" dirty="0" err="1" smtClean="0"/>
              <a:t>ilhas-barreira</a:t>
            </a:r>
            <a:r>
              <a:rPr lang="pt-PT" sz="2800" dirty="0" smtClean="0"/>
              <a:t> /penínsulas arenosas separadas por barras instáveis;</a:t>
            </a:r>
          </a:p>
          <a:p>
            <a:pPr marL="1588" indent="-1588">
              <a:buNone/>
            </a:pPr>
            <a:r>
              <a:rPr lang="pt-PT" sz="2800" dirty="0" smtClean="0"/>
              <a:t>- canais frágeis e pouco profundos, colmatados por depósitos de maré. </a:t>
            </a:r>
          </a:p>
          <a:p>
            <a:pPr marL="1588" indent="-1588">
              <a:buNone/>
            </a:pPr>
            <a:r>
              <a:rPr lang="pt-PT" sz="2800" dirty="0" smtClean="0"/>
              <a:t>- conjunto de ilhas e sapais configura e delimita </a:t>
            </a:r>
            <a:r>
              <a:rPr lang="pt-PT" sz="2800" b="1" dirty="0" smtClean="0"/>
              <a:t>restingas</a:t>
            </a:r>
            <a:endParaRPr lang="pt-PT" sz="2000" dirty="0" smtClean="0"/>
          </a:p>
          <a:p>
            <a:pPr marL="452438" indent="-1588">
              <a:buFontTx/>
              <a:buChar char="-"/>
            </a:pPr>
            <a:endParaRPr lang="pt-PT" sz="2000" dirty="0" smtClean="0"/>
          </a:p>
          <a:p>
            <a:pPr marL="452438" indent="-1588">
              <a:buNone/>
            </a:pPr>
            <a:endParaRPr lang="pt-PT" sz="2000" b="1" dirty="0" smtClean="0"/>
          </a:p>
        </p:txBody>
      </p:sp>
      <p:pic>
        <p:nvPicPr>
          <p:cNvPr id="36866" name="Picture 2" descr="https://ecom.amenworld.com/WebRoot/ce_pt/Shops/282016/4B26/6BF7/92C6/518C/B07A/C0A8/8007/858C/ria_formosa.jpg"/>
          <p:cNvPicPr>
            <a:picLocks noChangeAspect="1" noChangeArrowheads="1"/>
          </p:cNvPicPr>
          <p:nvPr/>
        </p:nvPicPr>
        <p:blipFill>
          <a:blip r:embed="rId2" cstate="print"/>
          <a:srcRect b="18014"/>
          <a:stretch>
            <a:fillRect/>
          </a:stretch>
        </p:blipFill>
        <p:spPr bwMode="auto">
          <a:xfrm>
            <a:off x="683568" y="1412776"/>
            <a:ext cx="6912768" cy="2160240"/>
          </a:xfrm>
          <a:prstGeom prst="rect">
            <a:avLst/>
          </a:prstGeom>
          <a:noFill/>
        </p:spPr>
      </p:pic>
      <p:pic>
        <p:nvPicPr>
          <p:cNvPr id="36870" name="Picture 6" descr="http://farm4.static.flickr.com/3264/2918126489_c3384c1924.jpg"/>
          <p:cNvPicPr>
            <a:picLocks noChangeAspect="1" noChangeArrowheads="1"/>
          </p:cNvPicPr>
          <p:nvPr/>
        </p:nvPicPr>
        <p:blipFill>
          <a:blip r:embed="rId3" cstate="print"/>
          <a:srcRect l="45661" r="35515"/>
          <a:stretch>
            <a:fillRect/>
          </a:stretch>
        </p:blipFill>
        <p:spPr bwMode="auto">
          <a:xfrm>
            <a:off x="7668344" y="0"/>
            <a:ext cx="1512168" cy="6858000"/>
          </a:xfrm>
          <a:prstGeom prst="rect">
            <a:avLst/>
          </a:prstGeom>
          <a:noFill/>
        </p:spPr>
      </p:pic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611560" y="836712"/>
            <a:ext cx="6048672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t-PT" sz="3200" b="1" u="sng" dirty="0" smtClean="0">
                <a:solidFill>
                  <a:srgbClr val="0070C0"/>
                </a:solidFill>
              </a:rPr>
              <a:t>Caracterização do ecossistema</a:t>
            </a:r>
            <a:endParaRPr kumimoji="0" lang="pt-PT" sz="2400" b="0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683568" y="4365104"/>
            <a:ext cx="6768752" cy="1656184"/>
          </a:xfrm>
        </p:spPr>
        <p:txBody>
          <a:bodyPr>
            <a:normAutofit/>
          </a:bodyPr>
          <a:lstStyle/>
          <a:p>
            <a:pPr marL="1588" indent="-1588">
              <a:buNone/>
            </a:pPr>
            <a:r>
              <a:rPr lang="pt-PT" sz="2000" dirty="0" smtClean="0"/>
              <a:t> - </a:t>
            </a:r>
            <a:r>
              <a:rPr lang="pt-PT" sz="2400" dirty="0" smtClean="0"/>
              <a:t>Parque Natural da Ria Formosa</a:t>
            </a:r>
            <a:endParaRPr lang="pt-PT" sz="2000" dirty="0" smtClean="0"/>
          </a:p>
          <a:p>
            <a:pPr marL="1588" indent="-1588">
              <a:buNone/>
            </a:pPr>
            <a:r>
              <a:rPr lang="pt-PT" sz="2400" dirty="0" smtClean="0"/>
              <a:t>- 14% da superfície lagunar encontra-se permanentemente submersa  e 80% dos fundos emergem</a:t>
            </a:r>
          </a:p>
          <a:p>
            <a:pPr marL="452438" indent="-1588">
              <a:buFontTx/>
              <a:buChar char="-"/>
            </a:pPr>
            <a:endParaRPr lang="pt-PT" sz="2000" dirty="0" smtClean="0"/>
          </a:p>
          <a:p>
            <a:pPr marL="452438" indent="-1588">
              <a:buNone/>
            </a:pPr>
            <a:endParaRPr lang="pt-PT" sz="2000" b="1" dirty="0" smtClean="0"/>
          </a:p>
        </p:txBody>
      </p:sp>
      <p:pic>
        <p:nvPicPr>
          <p:cNvPr id="36866" name="Picture 2" descr="https://ecom.amenworld.com/WebRoot/ce_pt/Shops/282016/4B26/6BF7/92C6/518C/B07A/C0A8/8007/858C/ria_form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6912768" cy="2634905"/>
          </a:xfrm>
          <a:prstGeom prst="rect">
            <a:avLst/>
          </a:prstGeom>
          <a:noFill/>
        </p:spPr>
      </p:pic>
      <p:pic>
        <p:nvPicPr>
          <p:cNvPr id="36870" name="Picture 6" descr="http://farm4.static.flickr.com/3264/2918126489_c3384c1924.jpg"/>
          <p:cNvPicPr>
            <a:picLocks noChangeAspect="1" noChangeArrowheads="1"/>
          </p:cNvPicPr>
          <p:nvPr/>
        </p:nvPicPr>
        <p:blipFill>
          <a:blip r:embed="rId3" cstate="print"/>
          <a:srcRect l="45661" r="35515"/>
          <a:stretch>
            <a:fillRect/>
          </a:stretch>
        </p:blipFill>
        <p:spPr bwMode="auto">
          <a:xfrm>
            <a:off x="7668344" y="0"/>
            <a:ext cx="1512168" cy="6858000"/>
          </a:xfrm>
          <a:prstGeom prst="rect">
            <a:avLst/>
          </a:prstGeom>
          <a:noFill/>
        </p:spPr>
      </p:pic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611560" y="1052736"/>
            <a:ext cx="6048672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t-PT" sz="3200" b="1" u="sng" dirty="0" smtClean="0">
                <a:solidFill>
                  <a:srgbClr val="0070C0"/>
                </a:solidFill>
              </a:rPr>
              <a:t>Caracterização do ecossistema</a:t>
            </a:r>
            <a:endParaRPr kumimoji="0" lang="pt-PT" sz="2400" b="0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6912768" cy="4824536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t-PT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 Formosa :</a:t>
            </a:r>
          </a:p>
          <a:p>
            <a:pPr marL="7938" indent="-7938">
              <a:buFontTx/>
              <a:buChar char="-"/>
              <a:tabLst>
                <a:tab pos="0" algn="l"/>
              </a:tabLst>
            </a:pPr>
            <a:r>
              <a:rPr lang="pt-PT" sz="2400" dirty="0" smtClean="0"/>
              <a:t>sistema </a:t>
            </a:r>
            <a:r>
              <a:rPr lang="pt-PT" sz="2400" dirty="0" err="1" smtClean="0"/>
              <a:t>mesotidal</a:t>
            </a:r>
            <a:r>
              <a:rPr lang="pt-PT" sz="2400" dirty="0" smtClean="0"/>
              <a:t> (entre 2 e 4 m);</a:t>
            </a:r>
          </a:p>
          <a:p>
            <a:pPr marL="7938" indent="-7938">
              <a:buFontTx/>
              <a:buChar char="-"/>
              <a:tabLst>
                <a:tab pos="0" algn="l"/>
              </a:tabLst>
            </a:pPr>
            <a:r>
              <a:rPr lang="pt-PT" sz="2400" dirty="0" smtClean="0"/>
              <a:t>área superficial na altura maré cheia de 84 Km</a:t>
            </a:r>
            <a:r>
              <a:rPr lang="pt-PT" sz="2400" baseline="30000" dirty="0" smtClean="0"/>
              <a:t>2</a:t>
            </a:r>
            <a:r>
              <a:rPr lang="pt-PT" sz="2400" dirty="0" smtClean="0"/>
              <a:t> ;</a:t>
            </a:r>
          </a:p>
          <a:p>
            <a:pPr marL="7938" indent="-7938">
              <a:buFontTx/>
              <a:buChar char="-"/>
              <a:tabLst>
                <a:tab pos="0" algn="l"/>
              </a:tabLst>
            </a:pPr>
            <a:r>
              <a:rPr lang="pt-PT" sz="2400" dirty="0" smtClean="0"/>
              <a:t>área </a:t>
            </a:r>
            <a:r>
              <a:rPr lang="pt-PT" sz="2400" dirty="0" err="1" smtClean="0"/>
              <a:t>intertidal</a:t>
            </a:r>
            <a:r>
              <a:rPr lang="pt-PT" sz="2400" dirty="0" smtClean="0"/>
              <a:t> exposta de aproximadamente de 80%.;</a:t>
            </a:r>
          </a:p>
          <a:p>
            <a:pPr marL="7938" indent="-7938">
              <a:buFontTx/>
              <a:buChar char="-"/>
              <a:tabLst>
                <a:tab pos="0" algn="l"/>
              </a:tabLst>
            </a:pPr>
            <a:r>
              <a:rPr lang="pt-PT" sz="2400" dirty="0" smtClean="0"/>
              <a:t>em cada ciclo de maré, cerca de 50-75% da água no interior da laguna é renovada;</a:t>
            </a:r>
          </a:p>
          <a:p>
            <a:pPr marL="7938" indent="-7938">
              <a:buFontTx/>
              <a:buChar char="-"/>
              <a:tabLst>
                <a:tab pos="0" algn="l"/>
              </a:tabLst>
            </a:pPr>
            <a:r>
              <a:rPr lang="pt-PT" sz="2400" dirty="0" smtClean="0"/>
              <a:t>amplitude da maré varia desde 3,5 m nas marés vivas  a 1,30m nas marés baixas;</a:t>
            </a:r>
          </a:p>
          <a:p>
            <a:pPr marL="7938" indent="-7938">
              <a:buFontTx/>
              <a:buChar char="-"/>
              <a:tabLst>
                <a:tab pos="0" algn="l"/>
              </a:tabLst>
            </a:pPr>
            <a:r>
              <a:rPr lang="pt-PT" sz="2400" dirty="0" smtClean="0"/>
              <a:t>A salinidade varia desde 35,5 a 36, ao longo do ano. </a:t>
            </a:r>
          </a:p>
          <a:p>
            <a:pPr marL="452438" indent="-1588">
              <a:buFontTx/>
              <a:buChar char="-"/>
            </a:pPr>
            <a:endParaRPr lang="pt-PT" sz="2000" dirty="0" smtClean="0"/>
          </a:p>
          <a:p>
            <a:pPr marL="452438" indent="-1588">
              <a:buNone/>
            </a:pPr>
            <a:endParaRPr lang="pt-PT" sz="2000" b="1" dirty="0" smtClean="0"/>
          </a:p>
        </p:txBody>
      </p:sp>
      <p:pic>
        <p:nvPicPr>
          <p:cNvPr id="36870" name="Picture 6" descr="http://farm4.static.flickr.com/3264/2918126489_c3384c1924.jpg"/>
          <p:cNvPicPr>
            <a:picLocks noChangeAspect="1" noChangeArrowheads="1"/>
          </p:cNvPicPr>
          <p:nvPr/>
        </p:nvPicPr>
        <p:blipFill>
          <a:blip r:embed="rId2" cstate="print"/>
          <a:srcRect l="45661" r="35515"/>
          <a:stretch>
            <a:fillRect/>
          </a:stretch>
        </p:blipFill>
        <p:spPr bwMode="auto">
          <a:xfrm>
            <a:off x="7668344" y="0"/>
            <a:ext cx="1512168" cy="6858000"/>
          </a:xfrm>
          <a:prstGeom prst="rect">
            <a:avLst/>
          </a:prstGeom>
          <a:noFill/>
        </p:spPr>
      </p:pic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395536" y="836712"/>
            <a:ext cx="6048672" cy="720080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t-PT" sz="3200" b="1" u="sng" dirty="0" smtClean="0">
                <a:solidFill>
                  <a:srgbClr val="002060"/>
                </a:solidFill>
              </a:rPr>
              <a:t>Caracterização do ecossistema</a:t>
            </a:r>
            <a:endParaRPr kumimoji="0" lang="pt-PT" sz="24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684</TotalTime>
  <Words>1558</Words>
  <Application>Microsoft Office PowerPoint</Application>
  <PresentationFormat>Apresentação no Ecrã (4:3)</PresentationFormat>
  <Paragraphs>364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1" baseType="lpstr">
      <vt:lpstr>Fluxo</vt:lpstr>
      <vt:lpstr>Gráfico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Utilizador</dc:creator>
  <cp:lastModifiedBy>Utilizador</cp:lastModifiedBy>
  <cp:revision>45</cp:revision>
  <dcterms:created xsi:type="dcterms:W3CDTF">2011-06-27T11:26:23Z</dcterms:created>
  <dcterms:modified xsi:type="dcterms:W3CDTF">2011-06-28T17:07:08Z</dcterms:modified>
</cp:coreProperties>
</file>